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4" r:id="rId1"/>
    <p:sldMasterId id="2147484216" r:id="rId2"/>
    <p:sldMasterId id="2147484229" r:id="rId3"/>
  </p:sldMasterIdLst>
  <p:notesMasterIdLst>
    <p:notesMasterId r:id="rId19"/>
  </p:notesMasterIdLst>
  <p:sldIdLst>
    <p:sldId id="815" r:id="rId4"/>
    <p:sldId id="819" r:id="rId5"/>
    <p:sldId id="748" r:id="rId6"/>
    <p:sldId id="814" r:id="rId7"/>
    <p:sldId id="821" r:id="rId8"/>
    <p:sldId id="818" r:id="rId9"/>
    <p:sldId id="820" r:id="rId10"/>
    <p:sldId id="759" r:id="rId11"/>
    <p:sldId id="827" r:id="rId12"/>
    <p:sldId id="817" r:id="rId13"/>
    <p:sldId id="816" r:id="rId14"/>
    <p:sldId id="824" r:id="rId15"/>
    <p:sldId id="825" r:id="rId16"/>
    <p:sldId id="822" r:id="rId17"/>
    <p:sldId id="823" r:id="rId18"/>
  </p:sldIdLst>
  <p:sldSz cx="9144000" cy="6858000" type="screen4x3"/>
  <p:notesSz cx="6858000" cy="9144000"/>
  <p:defaultTextStyle>
    <a:defPPr>
      <a:defRPr lang="en-US"/>
    </a:defPPr>
    <a:lvl1pPr algn="l" rtl="0" fontAlgn="base">
      <a:spcBef>
        <a:spcPct val="0"/>
      </a:spcBef>
      <a:spcAft>
        <a:spcPct val="0"/>
      </a:spcAft>
      <a:defRPr sz="2800" kern="1200">
        <a:solidFill>
          <a:schemeClr val="tx1"/>
        </a:solidFill>
        <a:latin typeface="Times New Roman" pitchFamily="18" charset="0"/>
        <a:ea typeface="+mn-ea"/>
        <a:cs typeface="Arial" pitchFamily="34" charset="0"/>
      </a:defRPr>
    </a:lvl1pPr>
    <a:lvl2pPr marL="457200" algn="l" rtl="0" fontAlgn="base">
      <a:spcBef>
        <a:spcPct val="0"/>
      </a:spcBef>
      <a:spcAft>
        <a:spcPct val="0"/>
      </a:spcAft>
      <a:defRPr sz="2800" kern="1200">
        <a:solidFill>
          <a:schemeClr val="tx1"/>
        </a:solidFill>
        <a:latin typeface="Times New Roman" pitchFamily="18" charset="0"/>
        <a:ea typeface="+mn-ea"/>
        <a:cs typeface="Arial" pitchFamily="34" charset="0"/>
      </a:defRPr>
    </a:lvl2pPr>
    <a:lvl3pPr marL="914400" algn="l" rtl="0" fontAlgn="base">
      <a:spcBef>
        <a:spcPct val="0"/>
      </a:spcBef>
      <a:spcAft>
        <a:spcPct val="0"/>
      </a:spcAft>
      <a:defRPr sz="2800" kern="1200">
        <a:solidFill>
          <a:schemeClr val="tx1"/>
        </a:solidFill>
        <a:latin typeface="Times New Roman" pitchFamily="18" charset="0"/>
        <a:ea typeface="+mn-ea"/>
        <a:cs typeface="Arial" pitchFamily="34" charset="0"/>
      </a:defRPr>
    </a:lvl3pPr>
    <a:lvl4pPr marL="1371600" algn="l" rtl="0" fontAlgn="base">
      <a:spcBef>
        <a:spcPct val="0"/>
      </a:spcBef>
      <a:spcAft>
        <a:spcPct val="0"/>
      </a:spcAft>
      <a:defRPr sz="2800" kern="1200">
        <a:solidFill>
          <a:schemeClr val="tx1"/>
        </a:solidFill>
        <a:latin typeface="Times New Roman" pitchFamily="18" charset="0"/>
        <a:ea typeface="+mn-ea"/>
        <a:cs typeface="Arial" pitchFamily="34" charset="0"/>
      </a:defRPr>
    </a:lvl4pPr>
    <a:lvl5pPr marL="1828800" algn="l" rtl="0" fontAlgn="base">
      <a:spcBef>
        <a:spcPct val="0"/>
      </a:spcBef>
      <a:spcAft>
        <a:spcPct val="0"/>
      </a:spcAft>
      <a:defRPr sz="2800" kern="1200">
        <a:solidFill>
          <a:schemeClr val="tx1"/>
        </a:solidFill>
        <a:latin typeface="Times New Roman" pitchFamily="18" charset="0"/>
        <a:ea typeface="+mn-ea"/>
        <a:cs typeface="Arial" pitchFamily="34" charset="0"/>
      </a:defRPr>
    </a:lvl5pPr>
    <a:lvl6pPr marL="2286000" algn="l" defTabSz="914400" rtl="0" eaLnBrk="1" latinLnBrk="0" hangingPunct="1">
      <a:defRPr sz="2800" kern="1200">
        <a:solidFill>
          <a:schemeClr val="tx1"/>
        </a:solidFill>
        <a:latin typeface="Times New Roman" pitchFamily="18" charset="0"/>
        <a:ea typeface="+mn-ea"/>
        <a:cs typeface="Arial" pitchFamily="34" charset="0"/>
      </a:defRPr>
    </a:lvl6pPr>
    <a:lvl7pPr marL="2743200" algn="l" defTabSz="914400" rtl="0" eaLnBrk="1" latinLnBrk="0" hangingPunct="1">
      <a:defRPr sz="2800" kern="1200">
        <a:solidFill>
          <a:schemeClr val="tx1"/>
        </a:solidFill>
        <a:latin typeface="Times New Roman" pitchFamily="18" charset="0"/>
        <a:ea typeface="+mn-ea"/>
        <a:cs typeface="Arial" pitchFamily="34" charset="0"/>
      </a:defRPr>
    </a:lvl7pPr>
    <a:lvl8pPr marL="3200400" algn="l" defTabSz="914400" rtl="0" eaLnBrk="1" latinLnBrk="0" hangingPunct="1">
      <a:defRPr sz="2800" kern="1200">
        <a:solidFill>
          <a:schemeClr val="tx1"/>
        </a:solidFill>
        <a:latin typeface="Times New Roman" pitchFamily="18" charset="0"/>
        <a:ea typeface="+mn-ea"/>
        <a:cs typeface="Arial" pitchFamily="34" charset="0"/>
      </a:defRPr>
    </a:lvl8pPr>
    <a:lvl9pPr marL="3657600" algn="l" defTabSz="914400" rtl="0" eaLnBrk="1" latinLnBrk="0" hangingPunct="1">
      <a:defRPr sz="2800" kern="1200">
        <a:solidFill>
          <a:schemeClr val="tx1"/>
        </a:solidFill>
        <a:latin typeface="Times New Roman" pitchFamily="18" charset="0"/>
        <a:ea typeface="+mn-ea"/>
        <a:cs typeface="Arial" pitchFamily="34"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0000"/>
    <a:srgbClr val="8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021" autoAdjust="0"/>
    <p:restoredTop sz="94660"/>
  </p:normalViewPr>
  <p:slideViewPr>
    <p:cSldViewPr snapToGrid="0">
      <p:cViewPr>
        <p:scale>
          <a:sx n="60" d="100"/>
          <a:sy n="60" d="100"/>
        </p:scale>
        <p:origin x="-828"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0" d="100"/>
        <a:sy n="70" d="100"/>
      </p:scale>
      <p:origin x="0" y="174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jpeg>
</file>

<file path=ppt/media/image2.png>
</file>

<file path=ppt/media/image20.JPG>
</file>

<file path=ppt/media/image21.jpeg>
</file>

<file path=ppt/media/image22.jpeg>
</file>

<file path=ppt/media/image23.JP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200">
                <a:cs typeface="+mn-cs"/>
              </a:defRPr>
            </a:lvl1pPr>
          </a:lstStyle>
          <a:p>
            <a:pPr>
              <a:defRPr/>
            </a:pPr>
            <a:endParaRPr lang="en-US"/>
          </a:p>
        </p:txBody>
      </p:sp>
      <p:sp>
        <p:nvSpPr>
          <p:cNvPr id="921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200">
                <a:cs typeface="+mn-cs"/>
              </a:defRPr>
            </a:lvl1pPr>
          </a:lstStyle>
          <a:p>
            <a:pPr>
              <a:defRPr/>
            </a:pPr>
            <a:endParaRPr lang="en-US"/>
          </a:p>
        </p:txBody>
      </p:sp>
      <p:sp>
        <p:nvSpPr>
          <p:cNvPr id="675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2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922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0" hangingPunct="0">
              <a:defRPr sz="1200">
                <a:cs typeface="+mn-cs"/>
              </a:defRPr>
            </a:lvl1pPr>
          </a:lstStyle>
          <a:p>
            <a:pPr>
              <a:defRPr/>
            </a:pPr>
            <a:endParaRPr lang="en-US"/>
          </a:p>
        </p:txBody>
      </p:sp>
      <p:sp>
        <p:nvSpPr>
          <p:cNvPr id="922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0" hangingPunct="0">
              <a:defRPr sz="1200">
                <a:cs typeface="+mn-cs"/>
              </a:defRPr>
            </a:lvl1pPr>
          </a:lstStyle>
          <a:p>
            <a:pPr>
              <a:defRPr/>
            </a:pPr>
            <a:fld id="{1F7C3716-876E-4DD6-B3B4-D6FF857EFF00}" type="slidenum">
              <a:rPr lang="en-US"/>
              <a:pPr>
                <a:defRPr/>
              </a:pPr>
              <a:t>‹#›</a:t>
            </a:fld>
            <a:endParaRPr lang="en-US"/>
          </a:p>
        </p:txBody>
      </p:sp>
    </p:spTree>
    <p:extLst>
      <p:ext uri="{BB962C8B-B14F-4D97-AF65-F5344CB8AC3E}">
        <p14:creationId xmlns:p14="http://schemas.microsoft.com/office/powerpoint/2010/main" val="75051121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Slide Number Placeholder 7"/>
          <p:cNvSpPr>
            <a:spLocks noGrp="1" noChangeArrowheads="1"/>
          </p:cNvSpPr>
          <p:nvPr>
            <p:ph type="sldNum" sz="quarter" idx="5"/>
          </p:nvPr>
        </p:nvSpPr>
        <p:spPr>
          <a:noFill/>
        </p:spPr>
        <p:txBody>
          <a:bodyPr/>
          <a:lstStyle/>
          <a:p>
            <a:fld id="{41CA7728-53A4-4FF2-B6E8-3750B4389B73}" type="slidenum">
              <a:rPr lang="en-US">
                <a:solidFill>
                  <a:srgbClr val="000000"/>
                </a:solidFill>
              </a:rPr>
              <a:pPr/>
              <a:t>3</a:t>
            </a:fld>
            <a:endParaRPr lang="en-US">
              <a:solidFill>
                <a:srgbClr val="000000"/>
              </a:solidFill>
            </a:endParaRPr>
          </a:p>
        </p:txBody>
      </p:sp>
      <p:sp>
        <p:nvSpPr>
          <p:cNvPr id="77827" name="Rectangle 7"/>
          <p:cNvSpPr txBox="1">
            <a:spLocks noGrp="1" noChangeArrowheads="1"/>
          </p:cNvSpPr>
          <p:nvPr/>
        </p:nvSpPr>
        <p:spPr bwMode="auto">
          <a:xfrm>
            <a:off x="3886200" y="8686800"/>
            <a:ext cx="2971800" cy="457200"/>
          </a:xfrm>
          <a:prstGeom prst="rect">
            <a:avLst/>
          </a:prstGeom>
          <a:noFill/>
          <a:ln w="9525">
            <a:noFill/>
            <a:miter lim="800000"/>
            <a:headEnd/>
            <a:tailEnd/>
          </a:ln>
        </p:spPr>
        <p:txBody>
          <a:bodyPr lIns="89712" tIns="44855" rIns="89712" bIns="44855" anchor="b"/>
          <a:lstStyle/>
          <a:p>
            <a:pPr algn="r" defTabSz="896889"/>
            <a:fld id="{BC3FE95A-5054-48DD-8162-0AE418E2F4E5}" type="slidenum">
              <a:rPr lang="en-US" sz="1200">
                <a:solidFill>
                  <a:srgbClr val="000000"/>
                </a:solidFill>
                <a:ea typeface="ＭＳ Ｐゴシック" pitchFamily="34" charset="-128"/>
              </a:rPr>
              <a:pPr algn="r" defTabSz="896889"/>
              <a:t>3</a:t>
            </a:fld>
            <a:endParaRPr lang="en-US" sz="1200" dirty="0">
              <a:solidFill>
                <a:srgbClr val="000000"/>
              </a:solidFill>
              <a:ea typeface="ＭＳ Ｐゴシック" pitchFamily="34" charset="-128"/>
            </a:endParaRPr>
          </a:p>
        </p:txBody>
      </p:sp>
      <p:sp>
        <p:nvSpPr>
          <p:cNvPr id="77828" name="Rectangle 2"/>
          <p:cNvSpPr>
            <a:spLocks noGrp="1" noRot="1" noChangeAspect="1" noChangeArrowheads="1" noTextEdit="1"/>
          </p:cNvSpPr>
          <p:nvPr>
            <p:ph type="sldImg"/>
          </p:nvPr>
        </p:nvSpPr>
        <p:spPr>
          <a:ln/>
        </p:spPr>
      </p:sp>
      <p:sp>
        <p:nvSpPr>
          <p:cNvPr id="77829" name="Rectangle 3"/>
          <p:cNvSpPr>
            <a:spLocks noGrp="1" noChangeArrowheads="1"/>
          </p:cNvSpPr>
          <p:nvPr>
            <p:ph type="body" idx="1"/>
          </p:nvPr>
        </p:nvSpPr>
        <p:spPr>
          <a:noFill/>
          <a:ln/>
        </p:spPr>
        <p:txBody>
          <a:bodyPr lIns="89712" tIns="44855" rIns="89712" bIns="44855"/>
          <a:lstStyle/>
          <a:p>
            <a:endParaRPr 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the </a:t>
            </a:r>
            <a:r>
              <a:rPr lang="en-US" sz="1200" kern="1200" dirty="0" err="1" smtClean="0">
                <a:solidFill>
                  <a:schemeClr val="tx1"/>
                </a:solidFill>
                <a:effectLst/>
                <a:latin typeface="+mn-lt"/>
                <a:ea typeface="+mn-ea"/>
                <a:cs typeface="+mn-cs"/>
              </a:rPr>
              <a:t>Wisci</a:t>
            </a:r>
            <a:r>
              <a:rPr lang="en-US" sz="1200" kern="1200" dirty="0" smtClean="0">
                <a:solidFill>
                  <a:schemeClr val="tx1"/>
                </a:solidFill>
                <a:effectLst/>
                <a:latin typeface="+mn-lt"/>
                <a:ea typeface="+mn-ea"/>
                <a:cs typeface="+mn-cs"/>
              </a:rPr>
              <a:t> project, one goal is to improve the recall of Wikipedia. </a:t>
            </a:r>
            <a:r>
              <a:rPr lang="en-US" sz="1200" kern="1200" dirty="0" err="1" smtClean="0">
                <a:solidFill>
                  <a:schemeClr val="tx1"/>
                </a:solidFill>
                <a:effectLst/>
                <a:latin typeface="+mn-lt"/>
                <a:ea typeface="+mn-ea"/>
                <a:cs typeface="+mn-cs"/>
              </a:rPr>
              <a:t>Wisci</a:t>
            </a:r>
            <a:r>
              <a:rPr lang="en-US" sz="1200" kern="1200" dirty="0" smtClean="0">
                <a:solidFill>
                  <a:schemeClr val="tx1"/>
                </a:solidFill>
                <a:effectLst/>
                <a:latin typeface="+mn-lt"/>
                <a:ea typeface="+mn-ea"/>
                <a:cs typeface="+mn-cs"/>
              </a:rPr>
              <a:t> is supported by a system called Felix that performs statistical analysis on large data sets. At this early stage, </a:t>
            </a:r>
            <a:r>
              <a:rPr lang="en-US" sz="1200" kern="1200" dirty="0" err="1" smtClean="0">
                <a:solidFill>
                  <a:schemeClr val="tx1"/>
                </a:solidFill>
                <a:effectLst/>
                <a:latin typeface="+mn-lt"/>
                <a:ea typeface="+mn-ea"/>
                <a:cs typeface="+mn-cs"/>
              </a:rPr>
              <a:t>Wisci</a:t>
            </a:r>
            <a:r>
              <a:rPr lang="en-US" sz="1200" kern="1200" dirty="0" smtClean="0">
                <a:solidFill>
                  <a:schemeClr val="tx1"/>
                </a:solidFill>
                <a:effectLst/>
                <a:latin typeface="+mn-lt"/>
                <a:ea typeface="+mn-ea"/>
                <a:cs typeface="+mn-cs"/>
              </a:rPr>
              <a:t> has already processed 10s of TBs of data from half a billion webpages and over 200K videos, and is performing deep semantic analysis on billions of sentences.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 page you see is Barack Obama’s page on </a:t>
            </a:r>
            <a:r>
              <a:rPr lang="en-US" sz="1200" kern="1200" dirty="0" err="1" smtClean="0">
                <a:solidFill>
                  <a:schemeClr val="tx1"/>
                </a:solidFill>
                <a:effectLst/>
                <a:latin typeface="+mn-lt"/>
                <a:ea typeface="+mn-ea"/>
                <a:cs typeface="+mn-cs"/>
              </a:rPr>
              <a:t>Wisci</a:t>
            </a:r>
            <a:r>
              <a:rPr lang="en-US" sz="1200" kern="1200" dirty="0" smtClean="0">
                <a:solidFill>
                  <a:schemeClr val="tx1"/>
                </a:solidFill>
                <a:effectLst/>
                <a:latin typeface="+mn-lt"/>
                <a:ea typeface="+mn-ea"/>
                <a:cs typeface="+mn-cs"/>
              </a:rPr>
              <a:t>. We can see that Felix found Barack Obama mentioned in 200K web documents, in 1.8M sentences, and in tens of thousands of videos. Whiskey creates a page for every person, place, or thing in Wikipedia.</a:t>
            </a:r>
          </a:p>
          <a:p>
            <a:endParaRPr lang="en-US" dirty="0"/>
          </a:p>
        </p:txBody>
      </p:sp>
      <p:sp>
        <p:nvSpPr>
          <p:cNvPr id="4" name="Slide Number Placeholder 3"/>
          <p:cNvSpPr>
            <a:spLocks noGrp="1"/>
          </p:cNvSpPr>
          <p:nvPr>
            <p:ph type="sldNum" sz="quarter" idx="10"/>
          </p:nvPr>
        </p:nvSpPr>
        <p:spPr/>
        <p:txBody>
          <a:bodyPr/>
          <a:lstStyle/>
          <a:p>
            <a:fld id="{DA85571F-6E6E-FC43-8372-0C3C8ED27D61}"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12768665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Text Box 4"/>
          <p:cNvSpPr txBox="1">
            <a:spLocks noChangeArrowheads="1"/>
          </p:cNvSpPr>
          <p:nvPr/>
        </p:nvSpPr>
        <p:spPr bwMode="auto">
          <a:xfrm>
            <a:off x="4098925" y="3851275"/>
            <a:ext cx="184150" cy="457200"/>
          </a:xfrm>
          <a:prstGeom prst="rect">
            <a:avLst/>
          </a:prstGeom>
          <a:noFill/>
          <a:ln w="9525">
            <a:noFill/>
            <a:miter lim="800000"/>
            <a:headEnd/>
            <a:tailEnd/>
          </a:ln>
          <a:effectLst/>
        </p:spPr>
        <p:txBody>
          <a:bodyPr wrap="none">
            <a:spAutoFit/>
          </a:bodyPr>
          <a:lstStyle/>
          <a:p>
            <a:pPr eaLnBrk="0" hangingPunct="0">
              <a:defRPr/>
            </a:pPr>
            <a:endParaRPr lang="en-US" sz="2400">
              <a:cs typeface="+mn-cs"/>
            </a:endParaRPr>
          </a:p>
        </p:txBody>
      </p:sp>
      <p:sp>
        <p:nvSpPr>
          <p:cNvPr id="4" name="Text Box 5"/>
          <p:cNvSpPr txBox="1">
            <a:spLocks noChangeArrowheads="1"/>
          </p:cNvSpPr>
          <p:nvPr/>
        </p:nvSpPr>
        <p:spPr bwMode="auto">
          <a:xfrm>
            <a:off x="1627589" y="4095750"/>
            <a:ext cx="5793573" cy="1569660"/>
          </a:xfrm>
          <a:prstGeom prst="rect">
            <a:avLst/>
          </a:prstGeom>
          <a:noFill/>
          <a:ln w="9525">
            <a:noFill/>
            <a:miter lim="800000"/>
            <a:headEnd/>
            <a:tailEnd/>
          </a:ln>
          <a:effectLst/>
        </p:spPr>
        <p:txBody>
          <a:bodyPr wrap="none">
            <a:spAutoFit/>
          </a:bodyPr>
          <a:lstStyle/>
          <a:p>
            <a:pPr algn="ctr" eaLnBrk="0" hangingPunct="0">
              <a:defRPr/>
            </a:pPr>
            <a:r>
              <a:rPr lang="en-US" sz="2400" dirty="0">
                <a:solidFill>
                  <a:schemeClr val="accent2"/>
                </a:solidFill>
                <a:latin typeface="Comic Sans MS" pitchFamily="66" charset="0"/>
                <a:cs typeface="+mn-cs"/>
              </a:rPr>
              <a:t>Miron Livny</a:t>
            </a:r>
          </a:p>
          <a:p>
            <a:pPr algn="ctr" eaLnBrk="0" hangingPunct="0">
              <a:defRPr/>
            </a:pPr>
            <a:r>
              <a:rPr lang="en-US" sz="2400" dirty="0">
                <a:solidFill>
                  <a:schemeClr val="accent2"/>
                </a:solidFill>
                <a:latin typeface="Comic Sans MS" pitchFamily="66" charset="0"/>
                <a:cs typeface="+mn-cs"/>
              </a:rPr>
              <a:t>Center for High Throughput Computing</a:t>
            </a:r>
          </a:p>
          <a:p>
            <a:pPr algn="ctr" eaLnBrk="0" hangingPunct="0">
              <a:defRPr/>
            </a:pPr>
            <a:r>
              <a:rPr lang="en-US" sz="2400" dirty="0" smtClean="0">
                <a:solidFill>
                  <a:schemeClr val="accent2"/>
                </a:solidFill>
                <a:latin typeface="Comic Sans MS" pitchFamily="66" charset="0"/>
                <a:cs typeface="+mn-cs"/>
              </a:rPr>
              <a:t>Morgridge Institute for Research and</a:t>
            </a:r>
            <a:endParaRPr lang="en-US" sz="2400" dirty="0">
              <a:solidFill>
                <a:schemeClr val="accent2"/>
              </a:solidFill>
              <a:latin typeface="Comic Sans MS" pitchFamily="66" charset="0"/>
              <a:cs typeface="+mn-cs"/>
            </a:endParaRPr>
          </a:p>
          <a:p>
            <a:pPr algn="ctr" eaLnBrk="0" hangingPunct="0">
              <a:defRPr/>
            </a:pPr>
            <a:r>
              <a:rPr lang="en-US" sz="2400" dirty="0">
                <a:solidFill>
                  <a:schemeClr val="accent2"/>
                </a:solidFill>
                <a:latin typeface="Comic Sans MS" pitchFamily="66" charset="0"/>
                <a:cs typeface="+mn-cs"/>
              </a:rPr>
              <a:t>University of Wisconsin-Madison</a:t>
            </a:r>
          </a:p>
        </p:txBody>
      </p:sp>
      <p:sp>
        <p:nvSpPr>
          <p:cNvPr id="9" name="Rectangle 9"/>
          <p:cNvSpPr>
            <a:spLocks noChangeArrowheads="1"/>
          </p:cNvSpPr>
          <p:nvPr/>
        </p:nvSpPr>
        <p:spPr bwMode="auto">
          <a:xfrm>
            <a:off x="1136650" y="6057901"/>
            <a:ext cx="6908800" cy="66675"/>
          </a:xfrm>
          <a:prstGeom prst="rect">
            <a:avLst/>
          </a:prstGeom>
          <a:gradFill rotWithShape="0">
            <a:gsLst>
              <a:gs pos="0">
                <a:srgbClr val="777777">
                  <a:gamma/>
                  <a:shade val="46275"/>
                  <a:invGamma/>
                </a:srgbClr>
              </a:gs>
              <a:gs pos="50000">
                <a:srgbClr val="777777"/>
              </a:gs>
              <a:gs pos="100000">
                <a:srgbClr val="777777">
                  <a:gamma/>
                  <a:shade val="46275"/>
                  <a:invGamma/>
                </a:srgbClr>
              </a:gs>
            </a:gsLst>
            <a:lin ang="5400000" scaled="1"/>
          </a:gradFill>
          <a:ln w="19050">
            <a:solidFill>
              <a:srgbClr val="B2B2B2"/>
            </a:solidFill>
            <a:miter lim="800000"/>
            <a:headEnd/>
            <a:tailEnd/>
          </a:ln>
          <a:effectLst>
            <a:outerShdw dist="35921" dir="2700000" algn="ctr" rotWithShape="0">
              <a:srgbClr val="CC6600"/>
            </a:outerShdw>
          </a:effectLst>
        </p:spPr>
        <p:txBody>
          <a:bodyPr wrap="none" anchor="ctr"/>
          <a:lstStyle/>
          <a:p>
            <a:pPr eaLnBrk="0" hangingPunct="0">
              <a:defRPr/>
            </a:pPr>
            <a:endParaRPr lang="en-US">
              <a:cs typeface="+mn-cs"/>
            </a:endParaRPr>
          </a:p>
        </p:txBody>
      </p:sp>
      <p:pic>
        <p:nvPicPr>
          <p:cNvPr id="7" name="Picture 10" descr="UW_tiny_logo"/>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926388" y="5757863"/>
            <a:ext cx="827087" cy="95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6402" name="Rectangle 2"/>
          <p:cNvSpPr>
            <a:spLocks noGrp="1" noChangeArrowheads="1"/>
          </p:cNvSpPr>
          <p:nvPr userDrawn="1">
            <p:ph type="ctrTitle"/>
          </p:nvPr>
        </p:nvSpPr>
        <p:spPr>
          <a:xfrm>
            <a:off x="685800" y="304800"/>
            <a:ext cx="7772400" cy="2438400"/>
          </a:xfrm>
        </p:spPr>
        <p:txBody>
          <a:bodyPr/>
          <a:lstStyle>
            <a:lvl1pPr>
              <a:defRPr/>
            </a:lvl1pPr>
          </a:lstStyle>
          <a:p>
            <a:r>
              <a:rPr lang="en-US"/>
              <a:t>Click to edit Master title style</a:t>
            </a:r>
          </a:p>
        </p:txBody>
      </p:sp>
      <p:sp>
        <p:nvSpPr>
          <p:cNvPr id="10" name="Rectangle 3"/>
          <p:cNvSpPr>
            <a:spLocks noGrp="1" noChangeArrowheads="1"/>
          </p:cNvSpPr>
          <p:nvPr userDrawn="1">
            <p:ph type="ftr" sz="quarter" idx="10"/>
          </p:nvPr>
        </p:nvSpPr>
        <p:spPr>
          <a:xfrm>
            <a:off x="381000" y="6172200"/>
            <a:ext cx="6019800" cy="457200"/>
          </a:xfrm>
        </p:spPr>
        <p:txBody>
          <a:bodyPr/>
          <a:lstStyle>
            <a:lvl1pPr algn="ctr">
              <a:defRPr>
                <a:latin typeface="Times New Roman" pitchFamily="18" charset="0"/>
              </a:defRPr>
            </a:lvl1pPr>
          </a:lstStyle>
          <a:p>
            <a:pPr>
              <a:defRPr/>
            </a:pPr>
            <a:endParaRPr lang="en-US"/>
          </a:p>
        </p:txBody>
      </p:sp>
      <p:pic>
        <p:nvPicPr>
          <p:cNvPr id="160770" name="Picture 2"/>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3832028" y="5812506"/>
            <a:ext cx="1518044" cy="861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2" descr="C:\Documents and Settings\dcournoyer\Desktop\MIR_Logo_Vert.png"/>
          <p:cNvPicPr>
            <a:picLocks noChangeAspect="1" noChangeArrowheads="1"/>
          </p:cNvPicPr>
          <p:nvPr userDrawn="1"/>
        </p:nvPicPr>
        <p:blipFill>
          <a:blip r:embed="rId4"/>
          <a:srcRect/>
          <a:stretch>
            <a:fillRect/>
          </a:stretch>
        </p:blipFill>
        <p:spPr bwMode="auto">
          <a:xfrm>
            <a:off x="121926" y="5988328"/>
            <a:ext cx="1297261" cy="713114"/>
          </a:xfrm>
          <a:prstGeom prst="rect">
            <a:avLst/>
          </a:prstGeom>
          <a:noFill/>
        </p:spPr>
      </p:pic>
    </p:spTree>
    <p:extLst>
      <p:ext uri="{BB962C8B-B14F-4D97-AF65-F5344CB8AC3E}">
        <p14:creationId xmlns:p14="http://schemas.microsoft.com/office/powerpoint/2010/main" val="1166641258"/>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ftr" sz="quarter" idx="10"/>
          </p:nvPr>
        </p:nvSpPr>
        <p:spPr>
          <a:ln/>
        </p:spPr>
        <p:txBody>
          <a:bodyPr/>
          <a:lstStyle>
            <a:lvl1pPr>
              <a:defRPr/>
            </a:lvl1pPr>
          </a:lstStyle>
          <a:p>
            <a:pPr>
              <a:defRPr/>
            </a:pPr>
            <a:endParaRPr lang="en-US"/>
          </a:p>
        </p:txBody>
      </p:sp>
      <p:sp>
        <p:nvSpPr>
          <p:cNvPr id="5" name="Rectangle 5"/>
          <p:cNvSpPr>
            <a:spLocks noGrp="1" noChangeArrowheads="1"/>
          </p:cNvSpPr>
          <p:nvPr>
            <p:ph type="sldNum" sz="quarter" idx="11"/>
          </p:nvPr>
        </p:nvSpPr>
        <p:spPr>
          <a:ln/>
        </p:spPr>
        <p:txBody>
          <a:bodyPr/>
          <a:lstStyle>
            <a:lvl1pPr>
              <a:defRPr/>
            </a:lvl1pPr>
          </a:lstStyle>
          <a:p>
            <a:pPr>
              <a:defRPr/>
            </a:pPr>
            <a:fld id="{24E66DF1-6860-4961-A684-C624C2A52E27}" type="slidenum">
              <a:rPr lang="en-US"/>
              <a:pPr>
                <a:defRPr/>
              </a:pPr>
              <a:t>‹#›</a:t>
            </a:fld>
            <a:endParaRPr lang="en-US"/>
          </a:p>
        </p:txBody>
      </p:sp>
    </p:spTree>
    <p:extLst>
      <p:ext uri="{BB962C8B-B14F-4D97-AF65-F5344CB8AC3E}">
        <p14:creationId xmlns:p14="http://schemas.microsoft.com/office/powerpoint/2010/main" val="1185418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029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029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ftr" sz="quarter" idx="10"/>
          </p:nvPr>
        </p:nvSpPr>
        <p:spPr>
          <a:ln/>
        </p:spPr>
        <p:txBody>
          <a:bodyPr/>
          <a:lstStyle>
            <a:lvl1pPr>
              <a:defRPr/>
            </a:lvl1pPr>
          </a:lstStyle>
          <a:p>
            <a:pPr>
              <a:defRPr/>
            </a:pPr>
            <a:endParaRPr lang="en-US"/>
          </a:p>
        </p:txBody>
      </p:sp>
      <p:sp>
        <p:nvSpPr>
          <p:cNvPr id="5" name="Rectangle 5"/>
          <p:cNvSpPr>
            <a:spLocks noGrp="1" noChangeArrowheads="1"/>
          </p:cNvSpPr>
          <p:nvPr>
            <p:ph type="sldNum" sz="quarter" idx="11"/>
          </p:nvPr>
        </p:nvSpPr>
        <p:spPr>
          <a:ln/>
        </p:spPr>
        <p:txBody>
          <a:bodyPr/>
          <a:lstStyle>
            <a:lvl1pPr>
              <a:defRPr/>
            </a:lvl1pPr>
          </a:lstStyle>
          <a:p>
            <a:pPr>
              <a:defRPr/>
            </a:pPr>
            <a:fld id="{BA182423-D367-4D3E-8B6B-5C4B1F665F12}" type="slidenum">
              <a:rPr lang="en-US"/>
              <a:pPr>
                <a:defRPr/>
              </a:pPr>
              <a:t>‹#›</a:t>
            </a:fld>
            <a:endParaRPr lang="en-US"/>
          </a:p>
        </p:txBody>
      </p:sp>
    </p:spTree>
    <p:extLst>
      <p:ext uri="{BB962C8B-B14F-4D97-AF65-F5344CB8AC3E}">
        <p14:creationId xmlns:p14="http://schemas.microsoft.com/office/powerpoint/2010/main" val="314197885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914400"/>
          </a:xfrm>
        </p:spPr>
        <p:txBody>
          <a:bodyPr/>
          <a:lstStyle/>
          <a:p>
            <a:r>
              <a:rPr lang="en-US" smtClean="0"/>
              <a:t>Click to edit Master title style</a:t>
            </a:r>
            <a:endParaRPr lang="en-US"/>
          </a:p>
        </p:txBody>
      </p:sp>
      <p:sp>
        <p:nvSpPr>
          <p:cNvPr id="3" name="Chart Placeholder 2"/>
          <p:cNvSpPr>
            <a:spLocks noGrp="1"/>
          </p:cNvSpPr>
          <p:nvPr>
            <p:ph type="chart" idx="1"/>
          </p:nvPr>
        </p:nvSpPr>
        <p:spPr>
          <a:xfrm>
            <a:off x="685800" y="1900238"/>
            <a:ext cx="7772400" cy="3738562"/>
          </a:xfrm>
        </p:spPr>
        <p:txBody>
          <a:bodyPr/>
          <a:lstStyle/>
          <a:p>
            <a:pPr lvl="0"/>
            <a:endParaRPr lang="en-US" noProof="0" smtClean="0"/>
          </a:p>
        </p:txBody>
      </p:sp>
      <p:sp>
        <p:nvSpPr>
          <p:cNvPr id="4" name="Rectangle 4"/>
          <p:cNvSpPr>
            <a:spLocks noGrp="1" noChangeArrowheads="1"/>
          </p:cNvSpPr>
          <p:nvPr>
            <p:ph type="ftr" sz="quarter" idx="10"/>
          </p:nvPr>
        </p:nvSpPr>
        <p:spPr>
          <a:ln/>
        </p:spPr>
        <p:txBody>
          <a:bodyPr/>
          <a:lstStyle>
            <a:lvl1pPr>
              <a:defRPr/>
            </a:lvl1pPr>
          </a:lstStyle>
          <a:p>
            <a:pPr>
              <a:defRPr/>
            </a:pPr>
            <a:endParaRPr lang="en-US"/>
          </a:p>
        </p:txBody>
      </p:sp>
      <p:sp>
        <p:nvSpPr>
          <p:cNvPr id="5" name="Rectangle 5"/>
          <p:cNvSpPr>
            <a:spLocks noGrp="1" noChangeArrowheads="1"/>
          </p:cNvSpPr>
          <p:nvPr>
            <p:ph type="sldNum" sz="quarter" idx="11"/>
          </p:nvPr>
        </p:nvSpPr>
        <p:spPr>
          <a:ln/>
        </p:spPr>
        <p:txBody>
          <a:bodyPr/>
          <a:lstStyle>
            <a:lvl1pPr>
              <a:defRPr/>
            </a:lvl1pPr>
          </a:lstStyle>
          <a:p>
            <a:pPr>
              <a:defRPr/>
            </a:pPr>
            <a:fld id="{B90CB926-BE1B-43D6-AACF-9479802D185F}" type="slidenum">
              <a:rPr lang="en-US"/>
              <a:pPr>
                <a:defRPr/>
              </a:pPr>
              <a:t>‹#›</a:t>
            </a:fld>
            <a:endParaRPr lang="en-US"/>
          </a:p>
        </p:txBody>
      </p:sp>
    </p:spTree>
    <p:extLst>
      <p:ext uri="{BB962C8B-B14F-4D97-AF65-F5344CB8AC3E}">
        <p14:creationId xmlns:p14="http://schemas.microsoft.com/office/powerpoint/2010/main" val="735501837"/>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Text Box 4"/>
          <p:cNvSpPr txBox="1">
            <a:spLocks noChangeArrowheads="1"/>
          </p:cNvSpPr>
          <p:nvPr/>
        </p:nvSpPr>
        <p:spPr bwMode="auto">
          <a:xfrm>
            <a:off x="4098925" y="3851275"/>
            <a:ext cx="184150" cy="457200"/>
          </a:xfrm>
          <a:prstGeom prst="rect">
            <a:avLst/>
          </a:prstGeom>
          <a:noFill/>
          <a:ln w="9525">
            <a:noFill/>
            <a:miter lim="800000"/>
            <a:headEnd/>
            <a:tailEnd/>
          </a:ln>
          <a:effectLst/>
        </p:spPr>
        <p:txBody>
          <a:bodyPr wrap="none">
            <a:spAutoFit/>
          </a:bodyPr>
          <a:lstStyle/>
          <a:p>
            <a:pPr eaLnBrk="0" hangingPunct="0">
              <a:defRPr/>
            </a:pPr>
            <a:endParaRPr lang="en-US" sz="2400">
              <a:solidFill>
                <a:srgbClr val="000000"/>
              </a:solidFill>
              <a:cs typeface="Arial"/>
            </a:endParaRPr>
          </a:p>
        </p:txBody>
      </p:sp>
      <p:sp>
        <p:nvSpPr>
          <p:cNvPr id="4" name="Text Box 5"/>
          <p:cNvSpPr txBox="1">
            <a:spLocks noChangeArrowheads="1"/>
          </p:cNvSpPr>
          <p:nvPr/>
        </p:nvSpPr>
        <p:spPr bwMode="auto">
          <a:xfrm>
            <a:off x="1627589" y="4095750"/>
            <a:ext cx="5793573" cy="1938992"/>
          </a:xfrm>
          <a:prstGeom prst="rect">
            <a:avLst/>
          </a:prstGeom>
          <a:noFill/>
          <a:ln w="9525">
            <a:noFill/>
            <a:miter lim="800000"/>
            <a:headEnd/>
            <a:tailEnd/>
          </a:ln>
          <a:effectLst/>
        </p:spPr>
        <p:txBody>
          <a:bodyPr wrap="none">
            <a:spAutoFit/>
          </a:bodyPr>
          <a:lstStyle/>
          <a:p>
            <a:pPr algn="ctr" eaLnBrk="0" hangingPunct="0">
              <a:defRPr/>
            </a:pPr>
            <a:r>
              <a:rPr lang="en-US" sz="2400" dirty="0">
                <a:solidFill>
                  <a:srgbClr val="3333CC"/>
                </a:solidFill>
                <a:latin typeface="Comic Sans MS" pitchFamily="66" charset="0"/>
                <a:cs typeface="Arial"/>
              </a:rPr>
              <a:t>Miron Livny</a:t>
            </a:r>
          </a:p>
          <a:p>
            <a:pPr algn="ctr" eaLnBrk="0" hangingPunct="0">
              <a:defRPr/>
            </a:pPr>
            <a:r>
              <a:rPr lang="en-US" sz="2400" dirty="0" err="1">
                <a:solidFill>
                  <a:srgbClr val="3333CC"/>
                </a:solidFill>
                <a:latin typeface="Comic Sans MS" pitchFamily="66" charset="0"/>
                <a:cs typeface="Arial"/>
              </a:rPr>
              <a:t>Morgridge</a:t>
            </a:r>
            <a:r>
              <a:rPr lang="en-US" sz="2400" dirty="0">
                <a:solidFill>
                  <a:srgbClr val="3333CC"/>
                </a:solidFill>
                <a:latin typeface="Comic Sans MS" pitchFamily="66" charset="0"/>
                <a:cs typeface="Arial"/>
              </a:rPr>
              <a:t> Institute Of Research</a:t>
            </a:r>
          </a:p>
          <a:p>
            <a:pPr algn="ctr" eaLnBrk="0" hangingPunct="0">
              <a:defRPr/>
            </a:pPr>
            <a:r>
              <a:rPr lang="en-US" sz="2400" dirty="0">
                <a:solidFill>
                  <a:srgbClr val="3333CC"/>
                </a:solidFill>
                <a:latin typeface="Comic Sans MS" pitchFamily="66" charset="0"/>
                <a:cs typeface="Arial"/>
              </a:rPr>
              <a:t>Center for High Throughput Computing</a:t>
            </a:r>
          </a:p>
          <a:p>
            <a:pPr algn="ctr" eaLnBrk="0" hangingPunct="0">
              <a:defRPr/>
            </a:pPr>
            <a:r>
              <a:rPr lang="en-US" sz="2400" dirty="0">
                <a:solidFill>
                  <a:srgbClr val="3333CC"/>
                </a:solidFill>
                <a:latin typeface="Comic Sans MS" pitchFamily="66" charset="0"/>
                <a:cs typeface="Arial"/>
              </a:rPr>
              <a:t>Computer Sciences Department</a:t>
            </a:r>
          </a:p>
          <a:p>
            <a:pPr algn="ctr" eaLnBrk="0" hangingPunct="0">
              <a:defRPr/>
            </a:pPr>
            <a:r>
              <a:rPr lang="en-US" sz="2400" dirty="0">
                <a:solidFill>
                  <a:srgbClr val="3333CC"/>
                </a:solidFill>
                <a:latin typeface="Comic Sans MS" pitchFamily="66" charset="0"/>
                <a:cs typeface="Arial"/>
              </a:rPr>
              <a:t>University of Wisconsin-Madison</a:t>
            </a:r>
          </a:p>
        </p:txBody>
      </p:sp>
      <p:grpSp>
        <p:nvGrpSpPr>
          <p:cNvPr id="2" name="Group 6"/>
          <p:cNvGrpSpPr>
            <a:grpSpLocks/>
          </p:cNvGrpSpPr>
          <p:nvPr userDrawn="1"/>
        </p:nvGrpSpPr>
        <p:grpSpPr bwMode="auto">
          <a:xfrm>
            <a:off x="306388" y="5757863"/>
            <a:ext cx="8447087" cy="952500"/>
            <a:chOff x="193" y="3627"/>
            <a:chExt cx="5321" cy="600"/>
          </a:xfrm>
        </p:grpSpPr>
        <p:grpSp>
          <p:nvGrpSpPr>
            <p:cNvPr id="5" name="Group 7"/>
            <p:cNvGrpSpPr>
              <a:grpSpLocks/>
            </p:cNvGrpSpPr>
            <p:nvPr userDrawn="1"/>
          </p:nvGrpSpPr>
          <p:grpSpPr bwMode="auto">
            <a:xfrm>
              <a:off x="193" y="3766"/>
              <a:ext cx="4875" cy="279"/>
              <a:chOff x="193" y="3766"/>
              <a:chExt cx="4875" cy="279"/>
            </a:xfrm>
          </p:grpSpPr>
          <p:pic>
            <p:nvPicPr>
              <p:cNvPr id="8" name="Picture 8" descr="new-logo"/>
              <p:cNvPicPr>
                <a:picLocks noChangeAspect="1" noChangeArrowheads="1"/>
              </p:cNvPicPr>
              <p:nvPr/>
            </p:nvPicPr>
            <p:blipFill>
              <a:blip r:embed="rId2" cstate="print"/>
              <a:srcRect r="4134"/>
              <a:stretch>
                <a:fillRect/>
              </a:stretch>
            </p:blipFill>
            <p:spPr bwMode="auto">
              <a:xfrm>
                <a:off x="193" y="3766"/>
                <a:ext cx="835" cy="279"/>
              </a:xfrm>
              <a:prstGeom prst="rect">
                <a:avLst/>
              </a:prstGeom>
              <a:noFill/>
              <a:ln w="9525">
                <a:noFill/>
                <a:miter lim="800000"/>
                <a:headEnd/>
                <a:tailEnd/>
              </a:ln>
            </p:spPr>
          </p:pic>
          <p:sp>
            <p:nvSpPr>
              <p:cNvPr id="9" name="Rectangle 9"/>
              <p:cNvSpPr>
                <a:spLocks noChangeArrowheads="1"/>
              </p:cNvSpPr>
              <p:nvPr/>
            </p:nvSpPr>
            <p:spPr bwMode="auto">
              <a:xfrm>
                <a:off x="716" y="3816"/>
                <a:ext cx="4352" cy="42"/>
              </a:xfrm>
              <a:prstGeom prst="rect">
                <a:avLst/>
              </a:prstGeom>
              <a:gradFill rotWithShape="0">
                <a:gsLst>
                  <a:gs pos="0">
                    <a:srgbClr val="777777">
                      <a:gamma/>
                      <a:shade val="46275"/>
                      <a:invGamma/>
                    </a:srgbClr>
                  </a:gs>
                  <a:gs pos="50000">
                    <a:srgbClr val="777777"/>
                  </a:gs>
                  <a:gs pos="100000">
                    <a:srgbClr val="777777">
                      <a:gamma/>
                      <a:shade val="46275"/>
                      <a:invGamma/>
                    </a:srgbClr>
                  </a:gs>
                </a:gsLst>
                <a:lin ang="5400000" scaled="1"/>
              </a:gradFill>
              <a:ln w="19050">
                <a:solidFill>
                  <a:srgbClr val="B2B2B2"/>
                </a:solidFill>
                <a:miter lim="800000"/>
                <a:headEnd/>
                <a:tailEnd/>
              </a:ln>
              <a:effectLst>
                <a:outerShdw dist="35921" dir="2700000" algn="ctr" rotWithShape="0">
                  <a:srgbClr val="CC6600"/>
                </a:outerShdw>
              </a:effectLst>
            </p:spPr>
            <p:txBody>
              <a:bodyPr wrap="none" anchor="ctr"/>
              <a:lstStyle/>
              <a:p>
                <a:pPr eaLnBrk="0" hangingPunct="0">
                  <a:defRPr/>
                </a:pPr>
                <a:endParaRPr lang="en-US">
                  <a:solidFill>
                    <a:srgbClr val="000000"/>
                  </a:solidFill>
                  <a:cs typeface="Arial"/>
                </a:endParaRPr>
              </a:p>
            </p:txBody>
          </p:sp>
        </p:grpSp>
        <p:pic>
          <p:nvPicPr>
            <p:cNvPr id="7" name="Picture 10" descr="UW_tiny_logo"/>
            <p:cNvPicPr>
              <a:picLocks noChangeAspect="1" noChangeArrowheads="1"/>
            </p:cNvPicPr>
            <p:nvPr/>
          </p:nvPicPr>
          <p:blipFill>
            <a:blip r:embed="rId3" cstate="print"/>
            <a:srcRect/>
            <a:stretch>
              <a:fillRect/>
            </a:stretch>
          </p:blipFill>
          <p:spPr bwMode="auto">
            <a:xfrm>
              <a:off x="4993" y="3627"/>
              <a:ext cx="521" cy="600"/>
            </a:xfrm>
            <a:prstGeom prst="rect">
              <a:avLst/>
            </a:prstGeom>
            <a:noFill/>
            <a:ln w="9525">
              <a:noFill/>
              <a:miter lim="800000"/>
              <a:headEnd/>
              <a:tailEnd/>
            </a:ln>
          </p:spPr>
        </p:pic>
      </p:grpSp>
      <p:sp>
        <p:nvSpPr>
          <p:cNvPr id="486402" name="Rectangle 2"/>
          <p:cNvSpPr>
            <a:spLocks noGrp="1" noChangeArrowheads="1"/>
          </p:cNvSpPr>
          <p:nvPr>
            <p:ph type="ctrTitle"/>
          </p:nvPr>
        </p:nvSpPr>
        <p:spPr>
          <a:xfrm>
            <a:off x="685800" y="304800"/>
            <a:ext cx="7772400" cy="2438400"/>
          </a:xfrm>
        </p:spPr>
        <p:txBody>
          <a:bodyPr/>
          <a:lstStyle>
            <a:lvl1pPr>
              <a:defRPr/>
            </a:lvl1pPr>
          </a:lstStyle>
          <a:p>
            <a:r>
              <a:rPr lang="en-US"/>
              <a:t>Click to edit Master title style</a:t>
            </a:r>
          </a:p>
        </p:txBody>
      </p:sp>
      <p:sp>
        <p:nvSpPr>
          <p:cNvPr id="10" name="Rectangle 3"/>
          <p:cNvSpPr>
            <a:spLocks noGrp="1" noChangeArrowheads="1"/>
          </p:cNvSpPr>
          <p:nvPr>
            <p:ph type="ftr" sz="quarter" idx="10"/>
          </p:nvPr>
        </p:nvSpPr>
        <p:spPr>
          <a:xfrm>
            <a:off x="381000" y="6172200"/>
            <a:ext cx="6019800" cy="457200"/>
          </a:xfrm>
        </p:spPr>
        <p:txBody>
          <a:bodyPr/>
          <a:lstStyle>
            <a:lvl1pPr algn="ctr">
              <a:defRPr>
                <a:latin typeface="Times New Roman" pitchFamily="18" charset="0"/>
              </a:defRPr>
            </a:lvl1pPr>
          </a:lstStyle>
          <a:p>
            <a:pPr>
              <a:defRPr/>
            </a:pPr>
            <a:endParaRPr lang="en-US">
              <a:solidFill>
                <a:srgbClr val="000000"/>
              </a:solidFill>
            </a:endParaRPr>
          </a:p>
        </p:txBody>
      </p:sp>
    </p:spTree>
    <p:extLst>
      <p:ext uri="{BB962C8B-B14F-4D97-AF65-F5344CB8AC3E}">
        <p14:creationId xmlns:p14="http://schemas.microsoft.com/office/powerpoint/2010/main" val="2965197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sldNum" sz="quarter" idx="11"/>
          </p:nvPr>
        </p:nvSpPr>
        <p:spPr>
          <a:ln/>
        </p:spPr>
        <p:txBody>
          <a:bodyPr/>
          <a:lstStyle>
            <a:lvl1pPr>
              <a:defRPr/>
            </a:lvl1pPr>
          </a:lstStyle>
          <a:p>
            <a:pPr>
              <a:defRPr/>
            </a:pPr>
            <a:fld id="{C9B856C8-13B9-4806-A8F5-AEA38EDEC22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1506619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sldNum" sz="quarter" idx="11"/>
          </p:nvPr>
        </p:nvSpPr>
        <p:spPr>
          <a:ln/>
        </p:spPr>
        <p:txBody>
          <a:bodyPr/>
          <a:lstStyle>
            <a:lvl1pPr>
              <a:defRPr/>
            </a:lvl1pPr>
          </a:lstStyle>
          <a:p>
            <a:pPr>
              <a:defRPr/>
            </a:pPr>
            <a:fld id="{1CAC1F91-75FE-4D20-9BF0-B24BBBD20061}"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178180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00238"/>
            <a:ext cx="3810000" cy="37385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00238"/>
            <a:ext cx="3810000" cy="37385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sldNum" sz="quarter" idx="11"/>
          </p:nvPr>
        </p:nvSpPr>
        <p:spPr>
          <a:ln/>
        </p:spPr>
        <p:txBody>
          <a:bodyPr/>
          <a:lstStyle>
            <a:lvl1pPr>
              <a:defRPr/>
            </a:lvl1pPr>
          </a:lstStyle>
          <a:p>
            <a:pPr>
              <a:defRPr/>
            </a:pPr>
            <a:fld id="{03FE7AA5-8865-4E2A-B0A9-B80BC6816E7D}"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969425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8" name="Rectangle 5"/>
          <p:cNvSpPr>
            <a:spLocks noGrp="1" noChangeArrowheads="1"/>
          </p:cNvSpPr>
          <p:nvPr>
            <p:ph type="sldNum" sz="quarter" idx="11"/>
          </p:nvPr>
        </p:nvSpPr>
        <p:spPr>
          <a:ln/>
        </p:spPr>
        <p:txBody>
          <a:bodyPr/>
          <a:lstStyle>
            <a:lvl1pPr>
              <a:defRPr/>
            </a:lvl1pPr>
          </a:lstStyle>
          <a:p>
            <a:pPr>
              <a:defRPr/>
            </a:pPr>
            <a:fld id="{6CB62114-22BD-42ED-BF5E-A019D2E7F70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047631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4" name="Rectangle 5"/>
          <p:cNvSpPr>
            <a:spLocks noGrp="1" noChangeArrowheads="1"/>
          </p:cNvSpPr>
          <p:nvPr>
            <p:ph type="sldNum" sz="quarter" idx="11"/>
          </p:nvPr>
        </p:nvSpPr>
        <p:spPr>
          <a:ln/>
        </p:spPr>
        <p:txBody>
          <a:bodyPr/>
          <a:lstStyle>
            <a:lvl1pPr>
              <a:defRPr/>
            </a:lvl1pPr>
          </a:lstStyle>
          <a:p>
            <a:pPr>
              <a:defRPr/>
            </a:pPr>
            <a:fld id="{A87E3B52-A458-45DC-B23D-F83CD163F75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5392120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3" name="Rectangle 5"/>
          <p:cNvSpPr>
            <a:spLocks noGrp="1" noChangeArrowheads="1"/>
          </p:cNvSpPr>
          <p:nvPr>
            <p:ph type="sldNum" sz="quarter" idx="11"/>
          </p:nvPr>
        </p:nvSpPr>
        <p:spPr>
          <a:ln/>
        </p:spPr>
        <p:txBody>
          <a:bodyPr/>
          <a:lstStyle>
            <a:lvl1pPr>
              <a:defRPr/>
            </a:lvl1pPr>
          </a:lstStyle>
          <a:p>
            <a:pPr>
              <a:defRPr/>
            </a:pPr>
            <a:fld id="{FA567B7C-CA3F-47B8-ACA2-F2913778834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778848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5"/>
          <p:cNvSpPr>
            <a:spLocks noGrp="1" noChangeArrowheads="1"/>
          </p:cNvSpPr>
          <p:nvPr>
            <p:ph type="sldNum" sz="quarter" idx="11"/>
          </p:nvPr>
        </p:nvSpPr>
        <p:spPr>
          <a:ln/>
        </p:spPr>
        <p:txBody>
          <a:bodyPr/>
          <a:lstStyle>
            <a:lvl1pPr>
              <a:defRPr/>
            </a:lvl1pPr>
          </a:lstStyle>
          <a:p>
            <a:pPr>
              <a:defRPr/>
            </a:pPr>
            <a:fld id="{6272F121-BCDD-4377-B68A-C61AF894971A}" type="slidenum">
              <a:rPr lang="en-US"/>
              <a:pPr>
                <a:defRPr/>
              </a:pPr>
              <a:t>‹#›</a:t>
            </a:fld>
            <a:endParaRPr lang="en-US"/>
          </a:p>
        </p:txBody>
      </p:sp>
      <p:pic>
        <p:nvPicPr>
          <p:cNvPr id="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832028" y="5812506"/>
            <a:ext cx="1518044" cy="861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85557719"/>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sldNum" sz="quarter" idx="11"/>
          </p:nvPr>
        </p:nvSpPr>
        <p:spPr>
          <a:ln/>
        </p:spPr>
        <p:txBody>
          <a:bodyPr/>
          <a:lstStyle>
            <a:lvl1pPr>
              <a:defRPr/>
            </a:lvl1pPr>
          </a:lstStyle>
          <a:p>
            <a:pPr>
              <a:defRPr/>
            </a:pPr>
            <a:fld id="{E898A9C4-C4AD-4C3F-BDD8-007C0D1BAB6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917443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5"/>
          <p:cNvSpPr>
            <a:spLocks noGrp="1" noChangeArrowheads="1"/>
          </p:cNvSpPr>
          <p:nvPr>
            <p:ph type="sldNum" sz="quarter" idx="11"/>
          </p:nvPr>
        </p:nvSpPr>
        <p:spPr>
          <a:ln/>
        </p:spPr>
        <p:txBody>
          <a:bodyPr/>
          <a:lstStyle>
            <a:lvl1pPr>
              <a:defRPr/>
            </a:lvl1pPr>
          </a:lstStyle>
          <a:p>
            <a:pPr>
              <a:defRPr/>
            </a:pPr>
            <a:fld id="{C5CF7777-839E-4484-8C7F-705CEC63C6F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20788533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sldNum" sz="quarter" idx="11"/>
          </p:nvPr>
        </p:nvSpPr>
        <p:spPr>
          <a:ln/>
        </p:spPr>
        <p:txBody>
          <a:bodyPr/>
          <a:lstStyle>
            <a:lvl1pPr>
              <a:defRPr/>
            </a:lvl1pPr>
          </a:lstStyle>
          <a:p>
            <a:pPr>
              <a:defRPr/>
            </a:pPr>
            <a:fld id="{27A4F001-90F3-4406-961F-D52C27204773}"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491236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029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609600"/>
            <a:ext cx="5676900" cy="5029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sldNum" sz="quarter" idx="11"/>
          </p:nvPr>
        </p:nvSpPr>
        <p:spPr>
          <a:ln/>
        </p:spPr>
        <p:txBody>
          <a:bodyPr/>
          <a:lstStyle>
            <a:lvl1pPr>
              <a:defRPr/>
            </a:lvl1pPr>
          </a:lstStyle>
          <a:p>
            <a:pPr>
              <a:defRPr/>
            </a:pPr>
            <a:fld id="{A6D0DD9E-B17F-446D-AC14-0619D39BFBA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603866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chart" preserve="1">
  <p:cSld name="Title and Char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914400"/>
          </a:xfrm>
        </p:spPr>
        <p:txBody>
          <a:bodyPr/>
          <a:lstStyle/>
          <a:p>
            <a:r>
              <a:rPr lang="en-US" smtClean="0"/>
              <a:t>Click to edit Master title style</a:t>
            </a:r>
            <a:endParaRPr lang="en-US"/>
          </a:p>
        </p:txBody>
      </p:sp>
      <p:sp>
        <p:nvSpPr>
          <p:cNvPr id="3" name="Chart Placeholder 2"/>
          <p:cNvSpPr>
            <a:spLocks noGrp="1"/>
          </p:cNvSpPr>
          <p:nvPr>
            <p:ph type="chart" idx="1"/>
          </p:nvPr>
        </p:nvSpPr>
        <p:spPr>
          <a:xfrm>
            <a:off x="685800" y="1900238"/>
            <a:ext cx="7772400" cy="3738562"/>
          </a:xfrm>
        </p:spPr>
        <p:txBody>
          <a:bodyPr/>
          <a:lstStyle/>
          <a:p>
            <a:pPr lvl="0"/>
            <a:endParaRPr lang="en-US" noProof="0" smtClean="0"/>
          </a:p>
        </p:txBody>
      </p:sp>
      <p:sp>
        <p:nvSpPr>
          <p:cNvPr id="4" name="Rectangle 4"/>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5"/>
          <p:cNvSpPr>
            <a:spLocks noGrp="1" noChangeArrowheads="1"/>
          </p:cNvSpPr>
          <p:nvPr>
            <p:ph type="sldNum" sz="quarter" idx="11"/>
          </p:nvPr>
        </p:nvSpPr>
        <p:spPr>
          <a:ln/>
        </p:spPr>
        <p:txBody>
          <a:bodyPr/>
          <a:lstStyle>
            <a:lvl1pPr>
              <a:defRPr/>
            </a:lvl1pPr>
          </a:lstStyle>
          <a:p>
            <a:pPr>
              <a:defRPr/>
            </a:pPr>
            <a:fld id="{815825B1-CE3E-4C2C-A5BC-829F0656B5B0}"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449383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0274437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6580732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7878294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8365664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8747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ftr" sz="quarter" idx="10"/>
          </p:nvPr>
        </p:nvSpPr>
        <p:spPr>
          <a:ln/>
        </p:spPr>
        <p:txBody>
          <a:bodyPr/>
          <a:lstStyle>
            <a:lvl1pPr>
              <a:defRPr/>
            </a:lvl1pPr>
          </a:lstStyle>
          <a:p>
            <a:pPr>
              <a:defRPr/>
            </a:pPr>
            <a:endParaRPr lang="en-US"/>
          </a:p>
        </p:txBody>
      </p:sp>
      <p:sp>
        <p:nvSpPr>
          <p:cNvPr id="5" name="Rectangle 5"/>
          <p:cNvSpPr>
            <a:spLocks noGrp="1" noChangeArrowheads="1"/>
          </p:cNvSpPr>
          <p:nvPr>
            <p:ph type="sldNum" sz="quarter" idx="11"/>
          </p:nvPr>
        </p:nvSpPr>
        <p:spPr>
          <a:ln/>
        </p:spPr>
        <p:txBody>
          <a:bodyPr/>
          <a:lstStyle>
            <a:lvl1pPr>
              <a:defRPr/>
            </a:lvl1pPr>
          </a:lstStyle>
          <a:p>
            <a:pPr>
              <a:defRPr/>
            </a:pPr>
            <a:fld id="{A96280B0-EC30-4053-94BC-D48E8F2F770A}" type="slidenum">
              <a:rPr lang="en-US"/>
              <a:pPr>
                <a:defRPr/>
              </a:pPr>
              <a:t>‹#›</a:t>
            </a:fld>
            <a:endParaRPr lang="en-US"/>
          </a:p>
        </p:txBody>
      </p:sp>
    </p:spTree>
    <p:extLst>
      <p:ext uri="{BB962C8B-B14F-4D97-AF65-F5344CB8AC3E}">
        <p14:creationId xmlns:p14="http://schemas.microsoft.com/office/powerpoint/2010/main" val="4107108022"/>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6045027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9470361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2006666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179184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571372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B854050-AD24-1149-92D3-F65924B0FBA6}" type="datetimeFigureOut">
              <a:rPr>
                <a:solidFill>
                  <a:prstClr val="black">
                    <a:tint val="75000"/>
                  </a:prstClr>
                </a:solidFill>
              </a:rPr>
              <a:pPr/>
              <a:t>2/8/12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E1AD1C5-8DD4-0F43-8A63-D7632A51B5AB}" type="slidenum">
              <a:rPr>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46075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00238"/>
            <a:ext cx="3810000" cy="37385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00238"/>
            <a:ext cx="3810000" cy="37385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ftr" sz="quarter" idx="10"/>
          </p:nvPr>
        </p:nvSpPr>
        <p:spPr>
          <a:ln/>
        </p:spPr>
        <p:txBody>
          <a:bodyPr/>
          <a:lstStyle>
            <a:lvl1pPr>
              <a:defRPr/>
            </a:lvl1pPr>
          </a:lstStyle>
          <a:p>
            <a:pPr>
              <a:defRPr/>
            </a:pPr>
            <a:endParaRPr lang="en-US"/>
          </a:p>
        </p:txBody>
      </p:sp>
      <p:sp>
        <p:nvSpPr>
          <p:cNvPr id="6" name="Rectangle 5"/>
          <p:cNvSpPr>
            <a:spLocks noGrp="1" noChangeArrowheads="1"/>
          </p:cNvSpPr>
          <p:nvPr>
            <p:ph type="sldNum" sz="quarter" idx="11"/>
          </p:nvPr>
        </p:nvSpPr>
        <p:spPr>
          <a:ln/>
        </p:spPr>
        <p:txBody>
          <a:bodyPr/>
          <a:lstStyle>
            <a:lvl1pPr>
              <a:defRPr/>
            </a:lvl1pPr>
          </a:lstStyle>
          <a:p>
            <a:pPr>
              <a:defRPr/>
            </a:pPr>
            <a:fld id="{D2A27126-E178-4C76-B987-2D527FE6EA70}" type="slidenum">
              <a:rPr lang="en-US"/>
              <a:pPr>
                <a:defRPr/>
              </a:pPr>
              <a:t>‹#›</a:t>
            </a:fld>
            <a:endParaRPr lang="en-US"/>
          </a:p>
        </p:txBody>
      </p:sp>
    </p:spTree>
    <p:extLst>
      <p:ext uri="{BB962C8B-B14F-4D97-AF65-F5344CB8AC3E}">
        <p14:creationId xmlns:p14="http://schemas.microsoft.com/office/powerpoint/2010/main" val="222129154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ftr" sz="quarter" idx="10"/>
          </p:nvPr>
        </p:nvSpPr>
        <p:spPr>
          <a:ln/>
        </p:spPr>
        <p:txBody>
          <a:bodyPr/>
          <a:lstStyle>
            <a:lvl1pPr>
              <a:defRPr/>
            </a:lvl1pPr>
          </a:lstStyle>
          <a:p>
            <a:pPr>
              <a:defRPr/>
            </a:pPr>
            <a:endParaRPr lang="en-US"/>
          </a:p>
        </p:txBody>
      </p:sp>
      <p:sp>
        <p:nvSpPr>
          <p:cNvPr id="8" name="Rectangle 5"/>
          <p:cNvSpPr>
            <a:spLocks noGrp="1" noChangeArrowheads="1"/>
          </p:cNvSpPr>
          <p:nvPr>
            <p:ph type="sldNum" sz="quarter" idx="11"/>
          </p:nvPr>
        </p:nvSpPr>
        <p:spPr>
          <a:ln/>
        </p:spPr>
        <p:txBody>
          <a:bodyPr/>
          <a:lstStyle>
            <a:lvl1pPr>
              <a:defRPr/>
            </a:lvl1pPr>
          </a:lstStyle>
          <a:p>
            <a:pPr>
              <a:defRPr/>
            </a:pPr>
            <a:fld id="{A0C43FF4-8614-46AA-BC5C-75868C3C445C}" type="slidenum">
              <a:rPr lang="en-US"/>
              <a:pPr>
                <a:defRPr/>
              </a:pPr>
              <a:t>‹#›</a:t>
            </a:fld>
            <a:endParaRPr lang="en-US"/>
          </a:p>
        </p:txBody>
      </p:sp>
    </p:spTree>
    <p:extLst>
      <p:ext uri="{BB962C8B-B14F-4D97-AF65-F5344CB8AC3E}">
        <p14:creationId xmlns:p14="http://schemas.microsoft.com/office/powerpoint/2010/main" val="169990365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ftr" sz="quarter" idx="10"/>
          </p:nvPr>
        </p:nvSpPr>
        <p:spPr>
          <a:ln/>
        </p:spPr>
        <p:txBody>
          <a:bodyPr/>
          <a:lstStyle>
            <a:lvl1pPr>
              <a:defRPr/>
            </a:lvl1pPr>
          </a:lstStyle>
          <a:p>
            <a:pPr>
              <a:defRPr/>
            </a:pPr>
            <a:endParaRPr lang="en-US"/>
          </a:p>
        </p:txBody>
      </p:sp>
      <p:sp>
        <p:nvSpPr>
          <p:cNvPr id="4" name="Rectangle 5"/>
          <p:cNvSpPr>
            <a:spLocks noGrp="1" noChangeArrowheads="1"/>
          </p:cNvSpPr>
          <p:nvPr>
            <p:ph type="sldNum" sz="quarter" idx="11"/>
          </p:nvPr>
        </p:nvSpPr>
        <p:spPr>
          <a:ln/>
        </p:spPr>
        <p:txBody>
          <a:bodyPr/>
          <a:lstStyle>
            <a:lvl1pPr>
              <a:defRPr/>
            </a:lvl1pPr>
          </a:lstStyle>
          <a:p>
            <a:pPr>
              <a:defRPr/>
            </a:pPr>
            <a:fld id="{7D240118-1AE5-4ADC-A797-7C2C90F68EC3}" type="slidenum">
              <a:rPr lang="en-US"/>
              <a:pPr>
                <a:defRPr/>
              </a:pPr>
              <a:t>‹#›</a:t>
            </a:fld>
            <a:endParaRPr lang="en-US"/>
          </a:p>
        </p:txBody>
      </p:sp>
    </p:spTree>
    <p:extLst>
      <p:ext uri="{BB962C8B-B14F-4D97-AF65-F5344CB8AC3E}">
        <p14:creationId xmlns:p14="http://schemas.microsoft.com/office/powerpoint/2010/main" val="4082786671"/>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ftr" sz="quarter" idx="10"/>
          </p:nvPr>
        </p:nvSpPr>
        <p:spPr>
          <a:ln/>
        </p:spPr>
        <p:txBody>
          <a:bodyPr/>
          <a:lstStyle>
            <a:lvl1pPr>
              <a:defRPr/>
            </a:lvl1pPr>
          </a:lstStyle>
          <a:p>
            <a:pPr>
              <a:defRPr/>
            </a:pPr>
            <a:endParaRPr lang="en-US"/>
          </a:p>
        </p:txBody>
      </p:sp>
      <p:sp>
        <p:nvSpPr>
          <p:cNvPr id="3" name="Rectangle 5"/>
          <p:cNvSpPr>
            <a:spLocks noGrp="1" noChangeArrowheads="1"/>
          </p:cNvSpPr>
          <p:nvPr>
            <p:ph type="sldNum" sz="quarter" idx="11"/>
          </p:nvPr>
        </p:nvSpPr>
        <p:spPr>
          <a:ln/>
        </p:spPr>
        <p:txBody>
          <a:bodyPr/>
          <a:lstStyle>
            <a:lvl1pPr>
              <a:defRPr/>
            </a:lvl1pPr>
          </a:lstStyle>
          <a:p>
            <a:pPr>
              <a:defRPr/>
            </a:pPr>
            <a:fld id="{42E38398-1B74-49C4-9EAE-DF99D13D84CF}" type="slidenum">
              <a:rPr lang="en-US"/>
              <a:pPr>
                <a:defRPr/>
              </a:pPr>
              <a:t>‹#›</a:t>
            </a:fld>
            <a:endParaRPr lang="en-US"/>
          </a:p>
        </p:txBody>
      </p:sp>
    </p:spTree>
    <p:extLst>
      <p:ext uri="{BB962C8B-B14F-4D97-AF65-F5344CB8AC3E}">
        <p14:creationId xmlns:p14="http://schemas.microsoft.com/office/powerpoint/2010/main" val="47079901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endParaRPr lang="en-US"/>
          </a:p>
        </p:txBody>
      </p:sp>
      <p:sp>
        <p:nvSpPr>
          <p:cNvPr id="6" name="Rectangle 5"/>
          <p:cNvSpPr>
            <a:spLocks noGrp="1" noChangeArrowheads="1"/>
          </p:cNvSpPr>
          <p:nvPr>
            <p:ph type="sldNum" sz="quarter" idx="11"/>
          </p:nvPr>
        </p:nvSpPr>
        <p:spPr>
          <a:ln/>
        </p:spPr>
        <p:txBody>
          <a:bodyPr/>
          <a:lstStyle>
            <a:lvl1pPr>
              <a:defRPr/>
            </a:lvl1pPr>
          </a:lstStyle>
          <a:p>
            <a:pPr>
              <a:defRPr/>
            </a:pPr>
            <a:fld id="{03C63E88-B0D3-428E-8823-1C144057D2FB}" type="slidenum">
              <a:rPr lang="en-US"/>
              <a:pPr>
                <a:defRPr/>
              </a:pPr>
              <a:t>‹#›</a:t>
            </a:fld>
            <a:endParaRPr lang="en-US"/>
          </a:p>
        </p:txBody>
      </p:sp>
    </p:spTree>
    <p:extLst>
      <p:ext uri="{BB962C8B-B14F-4D97-AF65-F5344CB8AC3E}">
        <p14:creationId xmlns:p14="http://schemas.microsoft.com/office/powerpoint/2010/main" val="32302114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endParaRPr lang="en-US"/>
          </a:p>
        </p:txBody>
      </p:sp>
      <p:sp>
        <p:nvSpPr>
          <p:cNvPr id="6" name="Rectangle 5"/>
          <p:cNvSpPr>
            <a:spLocks noGrp="1" noChangeArrowheads="1"/>
          </p:cNvSpPr>
          <p:nvPr>
            <p:ph type="sldNum" sz="quarter" idx="11"/>
          </p:nvPr>
        </p:nvSpPr>
        <p:spPr>
          <a:ln/>
        </p:spPr>
        <p:txBody>
          <a:bodyPr/>
          <a:lstStyle>
            <a:lvl1pPr>
              <a:defRPr/>
            </a:lvl1pPr>
          </a:lstStyle>
          <a:p>
            <a:pPr>
              <a:defRPr/>
            </a:pPr>
            <a:fld id="{97407412-6626-44F6-95F5-ADEA57422BA8}" type="slidenum">
              <a:rPr lang="en-US"/>
              <a:pPr>
                <a:defRPr/>
              </a:pPr>
              <a:t>‹#›</a:t>
            </a:fld>
            <a:endParaRPr lang="en-US"/>
          </a:p>
        </p:txBody>
      </p:sp>
    </p:spTree>
    <p:extLst>
      <p:ext uri="{BB962C8B-B14F-4D97-AF65-F5344CB8AC3E}">
        <p14:creationId xmlns:p14="http://schemas.microsoft.com/office/powerpoint/2010/main" val="18758855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1.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4.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685800" y="1900238"/>
            <a:ext cx="7772400" cy="3738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85380" name="Rectangle 4"/>
          <p:cNvSpPr>
            <a:spLocks noGrp="1" noChangeArrowheads="1"/>
          </p:cNvSpPr>
          <p:nvPr>
            <p:ph type="ftr" sz="quarter" idx="3"/>
          </p:nvPr>
        </p:nvSpPr>
        <p:spPr bwMode="auto">
          <a:xfrm>
            <a:off x="533400" y="6172200"/>
            <a:ext cx="4114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400">
                <a:latin typeface="+mn-lt"/>
                <a:cs typeface="+mn-cs"/>
              </a:defRPr>
            </a:lvl1pPr>
          </a:lstStyle>
          <a:p>
            <a:pPr>
              <a:defRPr/>
            </a:pPr>
            <a:endParaRPr lang="en-US"/>
          </a:p>
        </p:txBody>
      </p:sp>
      <p:sp>
        <p:nvSpPr>
          <p:cNvPr id="485381" name="Rectangle 5"/>
          <p:cNvSpPr>
            <a:spLocks noGrp="1" noChangeArrowheads="1"/>
          </p:cNvSpPr>
          <p:nvPr>
            <p:ph type="sldNum" sz="quarter" idx="4"/>
          </p:nvPr>
        </p:nvSpPr>
        <p:spPr bwMode="auto">
          <a:xfrm>
            <a:off x="7467600" y="6248400"/>
            <a:ext cx="990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0" hangingPunct="0">
              <a:defRPr sz="1400">
                <a:cs typeface="+mn-cs"/>
              </a:defRPr>
            </a:lvl1pPr>
          </a:lstStyle>
          <a:p>
            <a:pPr>
              <a:defRPr/>
            </a:pPr>
            <a:fld id="{DB98B949-8588-4D60-9CA6-ECDD603EE149}" type="slidenum">
              <a:rPr lang="en-US"/>
              <a:pPr>
                <a:defRPr/>
              </a:pPr>
              <a:t>‹#›</a:t>
            </a:fld>
            <a:endParaRPr lang="en-US"/>
          </a:p>
        </p:txBody>
      </p:sp>
      <p:sp>
        <p:nvSpPr>
          <p:cNvPr id="485386" name="Rectangle 10"/>
          <p:cNvSpPr>
            <a:spLocks noChangeArrowheads="1"/>
          </p:cNvSpPr>
          <p:nvPr userDrawn="1"/>
        </p:nvSpPr>
        <p:spPr bwMode="auto">
          <a:xfrm>
            <a:off x="1136650" y="6057901"/>
            <a:ext cx="6908800" cy="66675"/>
          </a:xfrm>
          <a:prstGeom prst="rect">
            <a:avLst/>
          </a:prstGeom>
          <a:gradFill rotWithShape="0">
            <a:gsLst>
              <a:gs pos="0">
                <a:srgbClr val="777777">
                  <a:gamma/>
                  <a:shade val="46275"/>
                  <a:invGamma/>
                </a:srgbClr>
              </a:gs>
              <a:gs pos="50000">
                <a:srgbClr val="777777"/>
              </a:gs>
              <a:gs pos="100000">
                <a:srgbClr val="777777">
                  <a:gamma/>
                  <a:shade val="46275"/>
                  <a:invGamma/>
                </a:srgbClr>
              </a:gs>
            </a:gsLst>
            <a:lin ang="5400000" scaled="1"/>
          </a:gradFill>
          <a:ln w="19050">
            <a:solidFill>
              <a:srgbClr val="B2B2B2"/>
            </a:solidFill>
            <a:miter lim="800000"/>
            <a:headEnd/>
            <a:tailEnd/>
          </a:ln>
          <a:effectLst>
            <a:outerShdw dist="35921" dir="2700000" algn="ctr" rotWithShape="0">
              <a:srgbClr val="CC6600"/>
            </a:outerShdw>
          </a:effectLst>
        </p:spPr>
        <p:txBody>
          <a:bodyPr wrap="none" anchor="ctr"/>
          <a:lstStyle/>
          <a:p>
            <a:pPr eaLnBrk="0" hangingPunct="0">
              <a:defRPr/>
            </a:pPr>
            <a:endParaRPr lang="en-US">
              <a:cs typeface="+mn-cs"/>
            </a:endParaRPr>
          </a:p>
        </p:txBody>
      </p:sp>
      <p:pic>
        <p:nvPicPr>
          <p:cNvPr id="1033" name="Picture 11" descr="UW_tiny_logo"/>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7926388" y="5757863"/>
            <a:ext cx="827087" cy="952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2" descr="C:\Documents and Settings\dcournoyer\Desktop\MIR_Logo_Vert.png"/>
          <p:cNvPicPr>
            <a:picLocks noChangeAspect="1" noChangeArrowheads="1"/>
          </p:cNvPicPr>
          <p:nvPr userDrawn="1"/>
        </p:nvPicPr>
        <p:blipFill>
          <a:blip r:embed="rId15"/>
          <a:srcRect/>
          <a:stretch>
            <a:fillRect/>
          </a:stretch>
        </p:blipFill>
        <p:spPr bwMode="auto">
          <a:xfrm>
            <a:off x="121926" y="5988328"/>
            <a:ext cx="1297261" cy="713114"/>
          </a:xfrm>
          <a:prstGeom prst="rect">
            <a:avLst/>
          </a:prstGeom>
          <a:noFill/>
        </p:spPr>
      </p:pic>
    </p:spTree>
  </p:cSld>
  <p:clrMap bg1="lt1" tx1="dk1" bg2="lt2" tx2="dk2" accent1="accent1" accent2="accent2" accent3="accent3" accent4="accent4" accent5="accent5" accent6="accent6" hlink="hlink" folHlink="folHlink"/>
  <p:sldLayoutIdLst>
    <p:sldLayoutId id="2147484200" r:id="rId1"/>
    <p:sldLayoutId id="2147484136" r:id="rId2"/>
    <p:sldLayoutId id="2147484137" r:id="rId3"/>
    <p:sldLayoutId id="2147484138" r:id="rId4"/>
    <p:sldLayoutId id="2147484139" r:id="rId5"/>
    <p:sldLayoutId id="2147484140" r:id="rId6"/>
    <p:sldLayoutId id="2147484141" r:id="rId7"/>
    <p:sldLayoutId id="2147484142" r:id="rId8"/>
    <p:sldLayoutId id="2147484143" r:id="rId9"/>
    <p:sldLayoutId id="2147484144" r:id="rId10"/>
    <p:sldLayoutId id="2147484145" r:id="rId11"/>
    <p:sldLayoutId id="2147484146" r:id="rId12"/>
  </p:sldLayoutIdLst>
  <p:timing>
    <p:tnLst>
      <p:par>
        <p:cTn id="1" dur="indefinite" restart="never" nodeType="tmRoot"/>
      </p:par>
    </p:tnLst>
  </p:timing>
  <p:txStyles>
    <p:titleStyle>
      <a:lvl1pPr algn="ctr" rtl="0" eaLnBrk="0" fontAlgn="base" hangingPunct="0">
        <a:spcBef>
          <a:spcPct val="0"/>
        </a:spcBef>
        <a:spcAft>
          <a:spcPct val="0"/>
        </a:spcAft>
        <a:defRPr sz="4400" b="1">
          <a:solidFill>
            <a:srgbClr val="3333CC"/>
          </a:solidFill>
          <a:latin typeface="+mj-lt"/>
          <a:ea typeface="+mj-ea"/>
          <a:cs typeface="+mj-cs"/>
        </a:defRPr>
      </a:lvl1pPr>
      <a:lvl2pPr algn="ctr" rtl="0" eaLnBrk="0" fontAlgn="base" hangingPunct="0">
        <a:spcBef>
          <a:spcPct val="0"/>
        </a:spcBef>
        <a:spcAft>
          <a:spcPct val="0"/>
        </a:spcAft>
        <a:defRPr sz="4400" b="1">
          <a:solidFill>
            <a:srgbClr val="3333CC"/>
          </a:solidFill>
          <a:latin typeface="Comic Sans MS" pitchFamily="66" charset="0"/>
          <a:cs typeface="Arial" pitchFamily="34" charset="0"/>
        </a:defRPr>
      </a:lvl2pPr>
      <a:lvl3pPr algn="ctr" rtl="0" eaLnBrk="0" fontAlgn="base" hangingPunct="0">
        <a:spcBef>
          <a:spcPct val="0"/>
        </a:spcBef>
        <a:spcAft>
          <a:spcPct val="0"/>
        </a:spcAft>
        <a:defRPr sz="4400" b="1">
          <a:solidFill>
            <a:srgbClr val="3333CC"/>
          </a:solidFill>
          <a:latin typeface="Comic Sans MS" pitchFamily="66" charset="0"/>
          <a:cs typeface="Arial" pitchFamily="34" charset="0"/>
        </a:defRPr>
      </a:lvl3pPr>
      <a:lvl4pPr algn="ctr" rtl="0" eaLnBrk="0" fontAlgn="base" hangingPunct="0">
        <a:spcBef>
          <a:spcPct val="0"/>
        </a:spcBef>
        <a:spcAft>
          <a:spcPct val="0"/>
        </a:spcAft>
        <a:defRPr sz="4400" b="1">
          <a:solidFill>
            <a:srgbClr val="3333CC"/>
          </a:solidFill>
          <a:latin typeface="Comic Sans MS" pitchFamily="66" charset="0"/>
          <a:cs typeface="Arial" pitchFamily="34" charset="0"/>
        </a:defRPr>
      </a:lvl4pPr>
      <a:lvl5pPr algn="ctr" rtl="0" eaLnBrk="0" fontAlgn="base" hangingPunct="0">
        <a:spcBef>
          <a:spcPct val="0"/>
        </a:spcBef>
        <a:spcAft>
          <a:spcPct val="0"/>
        </a:spcAft>
        <a:defRPr sz="4400" b="1">
          <a:solidFill>
            <a:srgbClr val="3333CC"/>
          </a:solidFill>
          <a:latin typeface="Comic Sans MS" pitchFamily="66" charset="0"/>
          <a:cs typeface="Arial" pitchFamily="34" charset="0"/>
        </a:defRPr>
      </a:lvl5pPr>
      <a:lvl6pPr marL="457200" algn="ctr" rtl="0" fontAlgn="base">
        <a:spcBef>
          <a:spcPct val="0"/>
        </a:spcBef>
        <a:spcAft>
          <a:spcPct val="0"/>
        </a:spcAft>
        <a:defRPr sz="4400" b="1">
          <a:solidFill>
            <a:srgbClr val="3333CC"/>
          </a:solidFill>
          <a:latin typeface="Comic Sans MS" pitchFamily="66" charset="0"/>
          <a:cs typeface="Arial" pitchFamily="34" charset="0"/>
        </a:defRPr>
      </a:lvl6pPr>
      <a:lvl7pPr marL="914400" algn="ctr" rtl="0" fontAlgn="base">
        <a:spcBef>
          <a:spcPct val="0"/>
        </a:spcBef>
        <a:spcAft>
          <a:spcPct val="0"/>
        </a:spcAft>
        <a:defRPr sz="4400" b="1">
          <a:solidFill>
            <a:srgbClr val="3333CC"/>
          </a:solidFill>
          <a:latin typeface="Comic Sans MS" pitchFamily="66" charset="0"/>
          <a:cs typeface="Arial" pitchFamily="34" charset="0"/>
        </a:defRPr>
      </a:lvl7pPr>
      <a:lvl8pPr marL="1371600" algn="ctr" rtl="0" fontAlgn="base">
        <a:spcBef>
          <a:spcPct val="0"/>
        </a:spcBef>
        <a:spcAft>
          <a:spcPct val="0"/>
        </a:spcAft>
        <a:defRPr sz="4400" b="1">
          <a:solidFill>
            <a:srgbClr val="3333CC"/>
          </a:solidFill>
          <a:latin typeface="Comic Sans MS" pitchFamily="66" charset="0"/>
          <a:cs typeface="Arial" pitchFamily="34" charset="0"/>
        </a:defRPr>
      </a:lvl8pPr>
      <a:lvl9pPr marL="1828800" algn="ctr" rtl="0" fontAlgn="base">
        <a:spcBef>
          <a:spcPct val="0"/>
        </a:spcBef>
        <a:spcAft>
          <a:spcPct val="0"/>
        </a:spcAft>
        <a:defRPr sz="4400" b="1">
          <a:solidFill>
            <a:srgbClr val="3333CC"/>
          </a:solidFill>
          <a:latin typeface="Comic Sans MS" pitchFamily="66" charset="0"/>
          <a:cs typeface="Arial" pitchFamily="34" charset="0"/>
        </a:defRPr>
      </a:lvl9pPr>
    </p:titleStyle>
    <p:bodyStyle>
      <a:lvl1pPr marL="342900" indent="-342900" algn="l" rtl="0" eaLnBrk="0" fontAlgn="base" hangingPunct="0">
        <a:spcBef>
          <a:spcPct val="20000"/>
        </a:spcBef>
        <a:spcAft>
          <a:spcPct val="0"/>
        </a:spcAft>
        <a:buClr>
          <a:srgbClr val="808000"/>
        </a:buClr>
        <a:buSzPct val="120000"/>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SzPct val="90000"/>
        <a:buFont typeface="Marlett" pitchFamily="2" charset="2"/>
        <a:buChar char="h"/>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9144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685800" y="1900238"/>
            <a:ext cx="7772400" cy="373856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85380" name="Rectangle 4"/>
          <p:cNvSpPr>
            <a:spLocks noGrp="1" noChangeArrowheads="1"/>
          </p:cNvSpPr>
          <p:nvPr>
            <p:ph type="ftr" sz="quarter" idx="3"/>
          </p:nvPr>
        </p:nvSpPr>
        <p:spPr bwMode="auto">
          <a:xfrm>
            <a:off x="533400" y="6172200"/>
            <a:ext cx="4114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cs typeface="+mn-cs"/>
              </a:defRPr>
            </a:lvl1pPr>
          </a:lstStyle>
          <a:p>
            <a:pPr eaLnBrk="0" hangingPunct="0">
              <a:defRPr/>
            </a:pPr>
            <a:endParaRPr lang="en-US">
              <a:solidFill>
                <a:srgbClr val="000000"/>
              </a:solidFill>
            </a:endParaRPr>
          </a:p>
        </p:txBody>
      </p:sp>
      <p:sp>
        <p:nvSpPr>
          <p:cNvPr id="485381" name="Rectangle 5"/>
          <p:cNvSpPr>
            <a:spLocks noGrp="1" noChangeArrowheads="1"/>
          </p:cNvSpPr>
          <p:nvPr>
            <p:ph type="sldNum" sz="quarter" idx="4"/>
          </p:nvPr>
        </p:nvSpPr>
        <p:spPr bwMode="auto">
          <a:xfrm>
            <a:off x="7467600" y="6248400"/>
            <a:ext cx="990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cs typeface="+mn-cs"/>
              </a:defRPr>
            </a:lvl1pPr>
          </a:lstStyle>
          <a:p>
            <a:pPr eaLnBrk="0" hangingPunct="0">
              <a:defRPr/>
            </a:pPr>
            <a:fld id="{F48E328F-89A7-43A9-8B50-CC12BEED2AB1}" type="slidenum">
              <a:rPr lang="en-US">
                <a:solidFill>
                  <a:srgbClr val="000000"/>
                </a:solidFill>
              </a:rPr>
              <a:pPr eaLnBrk="0" hangingPunct="0">
                <a:defRPr/>
              </a:pPr>
              <a:t>‹#›</a:t>
            </a:fld>
            <a:endParaRPr lang="en-US">
              <a:solidFill>
                <a:srgbClr val="000000"/>
              </a:solidFill>
            </a:endParaRPr>
          </a:p>
        </p:txBody>
      </p:sp>
      <p:sp>
        <p:nvSpPr>
          <p:cNvPr id="485382" name="Text Box 6"/>
          <p:cNvSpPr txBox="1">
            <a:spLocks noChangeArrowheads="1"/>
          </p:cNvSpPr>
          <p:nvPr/>
        </p:nvSpPr>
        <p:spPr bwMode="auto">
          <a:xfrm>
            <a:off x="4724400" y="6324600"/>
            <a:ext cx="2270125" cy="304800"/>
          </a:xfrm>
          <a:prstGeom prst="rect">
            <a:avLst/>
          </a:prstGeom>
          <a:noFill/>
          <a:ln w="9525">
            <a:noFill/>
            <a:miter lim="800000"/>
            <a:headEnd/>
            <a:tailEnd/>
          </a:ln>
          <a:effectLst/>
        </p:spPr>
        <p:txBody>
          <a:bodyPr wrap="none">
            <a:spAutoFit/>
          </a:bodyPr>
          <a:lstStyle/>
          <a:p>
            <a:pPr eaLnBrk="0" hangingPunct="0">
              <a:defRPr/>
            </a:pPr>
            <a:r>
              <a:rPr lang="en-US" sz="1400" b="1">
                <a:solidFill>
                  <a:srgbClr val="3333CC"/>
                </a:solidFill>
                <a:latin typeface="Comic Sans MS" pitchFamily="66" charset="0"/>
                <a:cs typeface="Arial"/>
              </a:rPr>
              <a:t>www.cs.wisc.edu/~miron</a:t>
            </a:r>
          </a:p>
        </p:txBody>
      </p:sp>
      <p:grpSp>
        <p:nvGrpSpPr>
          <p:cNvPr id="2" name="Group 7"/>
          <p:cNvGrpSpPr>
            <a:grpSpLocks/>
          </p:cNvGrpSpPr>
          <p:nvPr userDrawn="1"/>
        </p:nvGrpSpPr>
        <p:grpSpPr bwMode="auto">
          <a:xfrm>
            <a:off x="306388" y="5757863"/>
            <a:ext cx="8447087" cy="952500"/>
            <a:chOff x="193" y="3627"/>
            <a:chExt cx="5321" cy="600"/>
          </a:xfrm>
        </p:grpSpPr>
        <p:grpSp>
          <p:nvGrpSpPr>
            <p:cNvPr id="3" name="Group 8"/>
            <p:cNvGrpSpPr>
              <a:grpSpLocks/>
            </p:cNvGrpSpPr>
            <p:nvPr userDrawn="1"/>
          </p:nvGrpSpPr>
          <p:grpSpPr bwMode="auto">
            <a:xfrm>
              <a:off x="193" y="3766"/>
              <a:ext cx="4875" cy="279"/>
              <a:chOff x="193" y="3766"/>
              <a:chExt cx="4875" cy="279"/>
            </a:xfrm>
          </p:grpSpPr>
          <p:pic>
            <p:nvPicPr>
              <p:cNvPr id="1034" name="Picture 9" descr="new-logo"/>
              <p:cNvPicPr>
                <a:picLocks noChangeAspect="1" noChangeArrowheads="1"/>
              </p:cNvPicPr>
              <p:nvPr/>
            </p:nvPicPr>
            <p:blipFill>
              <a:blip r:embed="rId14" cstate="print"/>
              <a:srcRect r="4134"/>
              <a:stretch>
                <a:fillRect/>
              </a:stretch>
            </p:blipFill>
            <p:spPr bwMode="auto">
              <a:xfrm>
                <a:off x="193" y="3766"/>
                <a:ext cx="835" cy="279"/>
              </a:xfrm>
              <a:prstGeom prst="rect">
                <a:avLst/>
              </a:prstGeom>
              <a:noFill/>
              <a:ln w="9525">
                <a:noFill/>
                <a:miter lim="800000"/>
                <a:headEnd/>
                <a:tailEnd/>
              </a:ln>
            </p:spPr>
          </p:pic>
          <p:sp>
            <p:nvSpPr>
              <p:cNvPr id="485386" name="Rectangle 10"/>
              <p:cNvSpPr>
                <a:spLocks noChangeArrowheads="1"/>
              </p:cNvSpPr>
              <p:nvPr/>
            </p:nvSpPr>
            <p:spPr bwMode="auto">
              <a:xfrm>
                <a:off x="716" y="3816"/>
                <a:ext cx="4352" cy="42"/>
              </a:xfrm>
              <a:prstGeom prst="rect">
                <a:avLst/>
              </a:prstGeom>
              <a:gradFill rotWithShape="0">
                <a:gsLst>
                  <a:gs pos="0">
                    <a:srgbClr val="777777">
                      <a:gamma/>
                      <a:shade val="46275"/>
                      <a:invGamma/>
                    </a:srgbClr>
                  </a:gs>
                  <a:gs pos="50000">
                    <a:srgbClr val="777777"/>
                  </a:gs>
                  <a:gs pos="100000">
                    <a:srgbClr val="777777">
                      <a:gamma/>
                      <a:shade val="46275"/>
                      <a:invGamma/>
                    </a:srgbClr>
                  </a:gs>
                </a:gsLst>
                <a:lin ang="5400000" scaled="1"/>
              </a:gradFill>
              <a:ln w="19050">
                <a:solidFill>
                  <a:srgbClr val="B2B2B2"/>
                </a:solidFill>
                <a:miter lim="800000"/>
                <a:headEnd/>
                <a:tailEnd/>
              </a:ln>
              <a:effectLst>
                <a:outerShdw dist="35921" dir="2700000" algn="ctr" rotWithShape="0">
                  <a:srgbClr val="CC6600"/>
                </a:outerShdw>
              </a:effectLst>
            </p:spPr>
            <p:txBody>
              <a:bodyPr wrap="none" anchor="ctr"/>
              <a:lstStyle/>
              <a:p>
                <a:pPr eaLnBrk="0" hangingPunct="0">
                  <a:defRPr/>
                </a:pPr>
                <a:endParaRPr lang="en-US">
                  <a:solidFill>
                    <a:srgbClr val="000000"/>
                  </a:solidFill>
                  <a:cs typeface="Arial"/>
                </a:endParaRPr>
              </a:p>
            </p:txBody>
          </p:sp>
        </p:grpSp>
        <p:pic>
          <p:nvPicPr>
            <p:cNvPr id="1033" name="Picture 11" descr="UW_tiny_logo"/>
            <p:cNvPicPr>
              <a:picLocks noChangeAspect="1" noChangeArrowheads="1"/>
            </p:cNvPicPr>
            <p:nvPr/>
          </p:nvPicPr>
          <p:blipFill>
            <a:blip r:embed="rId15" cstate="print"/>
            <a:srcRect/>
            <a:stretch>
              <a:fillRect/>
            </a:stretch>
          </p:blipFill>
          <p:spPr bwMode="auto">
            <a:xfrm>
              <a:off x="4993" y="3627"/>
              <a:ext cx="521" cy="600"/>
            </a:xfrm>
            <a:prstGeom prst="rect">
              <a:avLst/>
            </a:prstGeom>
            <a:noFill/>
            <a:ln w="9525">
              <a:noFill/>
              <a:miter lim="800000"/>
              <a:headEnd/>
              <a:tailEnd/>
            </a:ln>
          </p:spPr>
        </p:pic>
      </p:grpSp>
    </p:spTree>
    <p:extLst>
      <p:ext uri="{BB962C8B-B14F-4D97-AF65-F5344CB8AC3E}">
        <p14:creationId xmlns:p14="http://schemas.microsoft.com/office/powerpoint/2010/main" val="2730523240"/>
      </p:ext>
    </p:extLst>
  </p:cSld>
  <p:clrMap bg1="lt1" tx1="dk1" bg2="lt2" tx2="dk2" accent1="accent1" accent2="accent2" accent3="accent3" accent4="accent4" accent5="accent5" accent6="accent6" hlink="hlink" folHlink="folHlink"/>
  <p:sldLayoutIdLst>
    <p:sldLayoutId id="2147484217" r:id="rId1"/>
    <p:sldLayoutId id="2147484218" r:id="rId2"/>
    <p:sldLayoutId id="2147484219" r:id="rId3"/>
    <p:sldLayoutId id="2147484220" r:id="rId4"/>
    <p:sldLayoutId id="2147484221" r:id="rId5"/>
    <p:sldLayoutId id="2147484222" r:id="rId6"/>
    <p:sldLayoutId id="2147484223" r:id="rId7"/>
    <p:sldLayoutId id="2147484224" r:id="rId8"/>
    <p:sldLayoutId id="2147484225" r:id="rId9"/>
    <p:sldLayoutId id="2147484226" r:id="rId10"/>
    <p:sldLayoutId id="2147484227" r:id="rId11"/>
    <p:sldLayoutId id="2147484228" r:id="rId12"/>
  </p:sldLayoutIdLst>
  <p:txStyles>
    <p:titleStyle>
      <a:lvl1pPr algn="ctr" rtl="0" eaLnBrk="0" fontAlgn="base" hangingPunct="0">
        <a:spcBef>
          <a:spcPct val="0"/>
        </a:spcBef>
        <a:spcAft>
          <a:spcPct val="0"/>
        </a:spcAft>
        <a:defRPr sz="4400" b="1">
          <a:solidFill>
            <a:srgbClr val="3333CC"/>
          </a:solidFill>
          <a:latin typeface="+mj-lt"/>
          <a:ea typeface="+mj-ea"/>
          <a:cs typeface="+mj-cs"/>
        </a:defRPr>
      </a:lvl1pPr>
      <a:lvl2pPr algn="ctr" rtl="0" eaLnBrk="0" fontAlgn="base" hangingPunct="0">
        <a:spcBef>
          <a:spcPct val="0"/>
        </a:spcBef>
        <a:spcAft>
          <a:spcPct val="0"/>
        </a:spcAft>
        <a:defRPr sz="4400" b="1">
          <a:solidFill>
            <a:srgbClr val="3333CC"/>
          </a:solidFill>
          <a:latin typeface="Comic Sans MS" pitchFamily="66" charset="0"/>
          <a:cs typeface="Arial" pitchFamily="34" charset="0"/>
        </a:defRPr>
      </a:lvl2pPr>
      <a:lvl3pPr algn="ctr" rtl="0" eaLnBrk="0" fontAlgn="base" hangingPunct="0">
        <a:spcBef>
          <a:spcPct val="0"/>
        </a:spcBef>
        <a:spcAft>
          <a:spcPct val="0"/>
        </a:spcAft>
        <a:defRPr sz="4400" b="1">
          <a:solidFill>
            <a:srgbClr val="3333CC"/>
          </a:solidFill>
          <a:latin typeface="Comic Sans MS" pitchFamily="66" charset="0"/>
          <a:cs typeface="Arial" pitchFamily="34" charset="0"/>
        </a:defRPr>
      </a:lvl3pPr>
      <a:lvl4pPr algn="ctr" rtl="0" eaLnBrk="0" fontAlgn="base" hangingPunct="0">
        <a:spcBef>
          <a:spcPct val="0"/>
        </a:spcBef>
        <a:spcAft>
          <a:spcPct val="0"/>
        </a:spcAft>
        <a:defRPr sz="4400" b="1">
          <a:solidFill>
            <a:srgbClr val="3333CC"/>
          </a:solidFill>
          <a:latin typeface="Comic Sans MS" pitchFamily="66" charset="0"/>
          <a:cs typeface="Arial" pitchFamily="34" charset="0"/>
        </a:defRPr>
      </a:lvl4pPr>
      <a:lvl5pPr algn="ctr" rtl="0" eaLnBrk="0" fontAlgn="base" hangingPunct="0">
        <a:spcBef>
          <a:spcPct val="0"/>
        </a:spcBef>
        <a:spcAft>
          <a:spcPct val="0"/>
        </a:spcAft>
        <a:defRPr sz="4400" b="1">
          <a:solidFill>
            <a:srgbClr val="3333CC"/>
          </a:solidFill>
          <a:latin typeface="Comic Sans MS" pitchFamily="66" charset="0"/>
          <a:cs typeface="Arial" pitchFamily="34" charset="0"/>
        </a:defRPr>
      </a:lvl5pPr>
      <a:lvl6pPr marL="457200" algn="ctr" rtl="0" fontAlgn="base">
        <a:spcBef>
          <a:spcPct val="0"/>
        </a:spcBef>
        <a:spcAft>
          <a:spcPct val="0"/>
        </a:spcAft>
        <a:defRPr sz="4400" b="1">
          <a:solidFill>
            <a:srgbClr val="3333CC"/>
          </a:solidFill>
          <a:latin typeface="Comic Sans MS" pitchFamily="66" charset="0"/>
          <a:cs typeface="Arial" pitchFamily="34" charset="0"/>
        </a:defRPr>
      </a:lvl6pPr>
      <a:lvl7pPr marL="914400" algn="ctr" rtl="0" fontAlgn="base">
        <a:spcBef>
          <a:spcPct val="0"/>
        </a:spcBef>
        <a:spcAft>
          <a:spcPct val="0"/>
        </a:spcAft>
        <a:defRPr sz="4400" b="1">
          <a:solidFill>
            <a:srgbClr val="3333CC"/>
          </a:solidFill>
          <a:latin typeface="Comic Sans MS" pitchFamily="66" charset="0"/>
          <a:cs typeface="Arial" pitchFamily="34" charset="0"/>
        </a:defRPr>
      </a:lvl7pPr>
      <a:lvl8pPr marL="1371600" algn="ctr" rtl="0" fontAlgn="base">
        <a:spcBef>
          <a:spcPct val="0"/>
        </a:spcBef>
        <a:spcAft>
          <a:spcPct val="0"/>
        </a:spcAft>
        <a:defRPr sz="4400" b="1">
          <a:solidFill>
            <a:srgbClr val="3333CC"/>
          </a:solidFill>
          <a:latin typeface="Comic Sans MS" pitchFamily="66" charset="0"/>
          <a:cs typeface="Arial" pitchFamily="34" charset="0"/>
        </a:defRPr>
      </a:lvl8pPr>
      <a:lvl9pPr marL="1828800" algn="ctr" rtl="0" fontAlgn="base">
        <a:spcBef>
          <a:spcPct val="0"/>
        </a:spcBef>
        <a:spcAft>
          <a:spcPct val="0"/>
        </a:spcAft>
        <a:defRPr sz="4400" b="1">
          <a:solidFill>
            <a:srgbClr val="3333CC"/>
          </a:solidFill>
          <a:latin typeface="Comic Sans MS" pitchFamily="66" charset="0"/>
          <a:cs typeface="Arial" pitchFamily="34" charset="0"/>
        </a:defRPr>
      </a:lvl9pPr>
    </p:titleStyle>
    <p:bodyStyle>
      <a:lvl1pPr marL="342900" indent="-342900" algn="l" rtl="0" eaLnBrk="0" fontAlgn="base" hangingPunct="0">
        <a:spcBef>
          <a:spcPct val="20000"/>
        </a:spcBef>
        <a:spcAft>
          <a:spcPct val="0"/>
        </a:spcAft>
        <a:buClr>
          <a:srgbClr val="808000"/>
        </a:buClr>
        <a:buSzPct val="120000"/>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SzPct val="90000"/>
        <a:buFont typeface="Marlett" pitchFamily="2" charset="2"/>
        <a:buChar char="h"/>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457200" fontAlgn="auto">
              <a:spcBef>
                <a:spcPts val="0"/>
              </a:spcBef>
              <a:spcAft>
                <a:spcPts val="0"/>
              </a:spcAft>
            </a:pPr>
            <a:fld id="{BB854050-AD24-1149-92D3-F65924B0FBA6}" type="datetimeFigureOut">
              <a:rPr>
                <a:solidFill>
                  <a:prstClr val="black">
                    <a:tint val="75000"/>
                  </a:prstClr>
                </a:solidFill>
                <a:latin typeface="Calibri"/>
                <a:cs typeface="+mn-cs"/>
              </a:rPr>
              <a:pPr defTabSz="457200" fontAlgn="auto">
                <a:spcBef>
                  <a:spcPts val="0"/>
                </a:spcBef>
                <a:spcAft>
                  <a:spcPts val="0"/>
                </a:spcAft>
              </a:pPr>
              <a:t>2/8/12</a:t>
            </a:fld>
            <a:endParaRPr lang="en-US">
              <a:solidFill>
                <a:prstClr val="black">
                  <a:tint val="75000"/>
                </a:prstClr>
              </a:solidFill>
              <a:latin typeface="Calibri"/>
              <a:cs typeface="+mn-cs"/>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457200" fontAlgn="auto">
              <a:spcBef>
                <a:spcPts val="0"/>
              </a:spcBef>
              <a:spcAft>
                <a:spcPts val="0"/>
              </a:spcAft>
            </a:pPr>
            <a:endParaRPr lang="en-US">
              <a:solidFill>
                <a:prstClr val="black">
                  <a:tint val="75000"/>
                </a:prstClr>
              </a:solidFill>
              <a:latin typeface="Calibri"/>
              <a:cs typeface="+mn-cs"/>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457200" fontAlgn="auto">
              <a:spcBef>
                <a:spcPts val="0"/>
              </a:spcBef>
              <a:spcAft>
                <a:spcPts val="0"/>
              </a:spcAft>
            </a:pPr>
            <a:fld id="{0E1AD1C5-8DD4-0F43-8A63-D7632A51B5AB}" type="slidenum">
              <a:rPr>
                <a:solidFill>
                  <a:prstClr val="black">
                    <a:tint val="75000"/>
                  </a:prstClr>
                </a:solidFill>
                <a:latin typeface="Calibri"/>
                <a:cs typeface="+mn-cs"/>
              </a:rPr>
              <a:pPr defTabSz="457200" fontAlgn="auto">
                <a:spcBef>
                  <a:spcPts val="0"/>
                </a:spcBef>
                <a:spcAft>
                  <a:spcPts val="0"/>
                </a:spcAft>
              </a:pPr>
              <a:t>‹#›</a:t>
            </a:fld>
            <a:endParaRPr lang="en-US">
              <a:solidFill>
                <a:prstClr val="black">
                  <a:tint val="75000"/>
                </a:prstClr>
              </a:solidFill>
              <a:latin typeface="Calibri"/>
              <a:cs typeface="+mn-cs"/>
            </a:endParaRPr>
          </a:p>
        </p:txBody>
      </p:sp>
    </p:spTree>
    <p:extLst>
      <p:ext uri="{BB962C8B-B14F-4D97-AF65-F5344CB8AC3E}">
        <p14:creationId xmlns:p14="http://schemas.microsoft.com/office/powerpoint/2010/main" val="896019448"/>
      </p:ext>
    </p:extLst>
  </p:cSld>
  <p:clrMap bg1="lt1" tx1="dk1" bg2="lt2" tx2="dk2" accent1="accent1" accent2="accent2" accent3="accent3" accent4="accent4" accent5="accent5" accent6="accent6" hlink="hlink" folHlink="folHlink"/>
  <p:sldLayoutIdLst>
    <p:sldLayoutId id="2147484230" r:id="rId1"/>
    <p:sldLayoutId id="2147484231" r:id="rId2"/>
    <p:sldLayoutId id="2147484232" r:id="rId3"/>
    <p:sldLayoutId id="2147484233" r:id="rId4"/>
    <p:sldLayoutId id="2147484234" r:id="rId5"/>
    <p:sldLayoutId id="2147484235" r:id="rId6"/>
    <p:sldLayoutId id="2147484236" r:id="rId7"/>
    <p:sldLayoutId id="2147484237" r:id="rId8"/>
    <p:sldLayoutId id="2147484238" r:id="rId9"/>
    <p:sldLayoutId id="2147484239" r:id="rId10"/>
    <p:sldLayoutId id="2147484240"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9.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hyperlink" Target="http://display.grid.iu.edu/"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xml"/><Relationship Id="rId1" Type="http://schemas.openxmlformats.org/officeDocument/2006/relationships/slideLayout" Target="../slideLayouts/slideLayout26.xml"/><Relationship Id="rId5" Type="http://schemas.openxmlformats.org/officeDocument/2006/relationships/hyperlink" Target="http://www.cs.wisc.edu/hazy/wisci/" TargetMode="Externa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59676" y="730468"/>
            <a:ext cx="7772400" cy="3242442"/>
          </a:xfrm>
        </p:spPr>
        <p:txBody>
          <a:bodyPr/>
          <a:lstStyle/>
          <a:p>
            <a:r>
              <a:rPr lang="en-US" sz="5400" dirty="0" smtClean="0"/>
              <a:t>The Dynamics of a </a:t>
            </a:r>
            <a:br>
              <a:rPr lang="en-US" sz="5400" dirty="0" smtClean="0"/>
            </a:br>
            <a:r>
              <a:rPr lang="en-US" sz="5400" dirty="0" smtClean="0"/>
              <a:t>China-US </a:t>
            </a:r>
            <a:br>
              <a:rPr lang="en-US" sz="5400" dirty="0" smtClean="0"/>
            </a:br>
            <a:r>
              <a:rPr lang="en-US" sz="5400" dirty="0" smtClean="0"/>
              <a:t>Partnership</a:t>
            </a:r>
            <a:endParaRPr lang="en-US" sz="5400" dirty="0"/>
          </a:p>
        </p:txBody>
      </p:sp>
    </p:spTree>
    <p:extLst>
      <p:ext uri="{BB962C8B-B14F-4D97-AF65-F5344CB8AC3E}">
        <p14:creationId xmlns:p14="http://schemas.microsoft.com/office/powerpoint/2010/main" val="27004817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646148" y="283778"/>
            <a:ext cx="7772400" cy="914400"/>
          </a:xfrm>
        </p:spPr>
        <p:txBody>
          <a:bodyPr/>
          <a:lstStyle/>
          <a:p>
            <a:r>
              <a:rPr lang="en-US" dirty="0" smtClean="0"/>
              <a:t>Friendship …  </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30166" y="1198178"/>
            <a:ext cx="6974296" cy="4668744"/>
          </a:xfrm>
          <a:prstGeom prst="rect">
            <a:avLst/>
          </a:prstGeom>
        </p:spPr>
      </p:pic>
    </p:spTree>
    <p:extLst>
      <p:ext uri="{BB962C8B-B14F-4D97-AF65-F5344CB8AC3E}">
        <p14:creationId xmlns:p14="http://schemas.microsoft.com/office/powerpoint/2010/main" val="40159623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9104" t="33055" r="18209" b="20199"/>
          <a:stretch/>
        </p:blipFill>
        <p:spPr>
          <a:xfrm>
            <a:off x="797622" y="1790700"/>
            <a:ext cx="7633851" cy="3682052"/>
          </a:xfrm>
          <a:prstGeom prst="rect">
            <a:avLst/>
          </a:prstGeom>
        </p:spPr>
      </p:pic>
      <p:sp>
        <p:nvSpPr>
          <p:cNvPr id="7" name="Title 1"/>
          <p:cNvSpPr>
            <a:spLocks noGrp="1"/>
          </p:cNvSpPr>
          <p:nvPr>
            <p:ph type="title"/>
          </p:nvPr>
        </p:nvSpPr>
        <p:spPr>
          <a:xfrm>
            <a:off x="646148" y="283778"/>
            <a:ext cx="7772400" cy="914400"/>
          </a:xfrm>
        </p:spPr>
        <p:txBody>
          <a:bodyPr/>
          <a:lstStyle/>
          <a:p>
            <a:r>
              <a:rPr lang="en-US" dirty="0" smtClean="0"/>
              <a:t>Mutual understanding …  </a:t>
            </a:r>
            <a:endParaRPr lang="en-US" dirty="0"/>
          </a:p>
        </p:txBody>
      </p:sp>
    </p:spTree>
    <p:extLst>
      <p:ext uri="{BB962C8B-B14F-4D97-AF65-F5344CB8AC3E}">
        <p14:creationId xmlns:p14="http://schemas.microsoft.com/office/powerpoint/2010/main" val="19016916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Broad Interactions …</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639613" y="1534757"/>
            <a:ext cx="5598181" cy="4198636"/>
          </a:xfrm>
        </p:spPr>
      </p:pic>
    </p:spTree>
    <p:extLst>
      <p:ext uri="{BB962C8B-B14F-4D97-AF65-F5344CB8AC3E}">
        <p14:creationId xmlns:p14="http://schemas.microsoft.com/office/powerpoint/2010/main" val="792785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738" y="593835"/>
            <a:ext cx="7772400" cy="914400"/>
          </a:xfrm>
        </p:spPr>
        <p:txBody>
          <a:bodyPr/>
          <a:lstStyle/>
          <a:p>
            <a:r>
              <a:rPr lang="en-US" dirty="0" smtClean="0"/>
              <a:t>Impact …</a:t>
            </a:r>
            <a:endParaRPr lang="en-US" dirty="0"/>
          </a:p>
        </p:txBody>
      </p:sp>
      <p:sp>
        <p:nvSpPr>
          <p:cNvPr id="3" name="Content Placeholder 2"/>
          <p:cNvSpPr>
            <a:spLocks noGrp="1"/>
          </p:cNvSpPr>
          <p:nvPr>
            <p:ph idx="1"/>
          </p:nvPr>
        </p:nvSpPr>
        <p:spPr>
          <a:xfrm>
            <a:off x="654268" y="1600693"/>
            <a:ext cx="8111359" cy="3738562"/>
          </a:xfrm>
        </p:spPr>
        <p:txBody>
          <a:bodyPr/>
          <a:lstStyle/>
          <a:p>
            <a:pPr marL="0" indent="0">
              <a:buNone/>
            </a:pPr>
            <a:r>
              <a:rPr lang="en-US" sz="2000" b="1" dirty="0"/>
              <a:t>Dear Prof. Miron Livny,</a:t>
            </a:r>
          </a:p>
          <a:p>
            <a:pPr marL="0" indent="0">
              <a:buNone/>
            </a:pPr>
            <a:r>
              <a:rPr lang="en-US" sz="2000" b="1" dirty="0"/>
              <a:t> </a:t>
            </a:r>
          </a:p>
          <a:p>
            <a:pPr marL="0" indent="0">
              <a:buNone/>
            </a:pPr>
            <a:r>
              <a:rPr lang="en-US" sz="2800" b="1" dirty="0" err="1"/>
              <a:t>Tencent</a:t>
            </a:r>
            <a:r>
              <a:rPr lang="en-US" sz="2800" b="1" dirty="0"/>
              <a:t> </a:t>
            </a:r>
            <a:r>
              <a:rPr lang="en-US" sz="2800" b="1" dirty="0" err="1"/>
              <a:t>inc.</a:t>
            </a:r>
            <a:r>
              <a:rPr lang="en-US" sz="2800" b="1" dirty="0"/>
              <a:t> which is the biggest Internet corp. in China have developed an infrastructure level resource management system called T-</a:t>
            </a:r>
            <a:r>
              <a:rPr lang="en-US" sz="2800" b="1" dirty="0" err="1"/>
              <a:t>borg</a:t>
            </a:r>
            <a:r>
              <a:rPr lang="en-US" sz="2800" b="1" dirty="0"/>
              <a:t>, which followed Condor technology. </a:t>
            </a:r>
            <a:r>
              <a:rPr lang="en-US" sz="2800" b="1" dirty="0" smtClean="0"/>
              <a:t>When </a:t>
            </a:r>
            <a:r>
              <a:rPr lang="en-US" sz="2800" b="1" dirty="0"/>
              <a:t>they heard that you will have keynote about Condor on HiC2011, they want to invite you to visit their headquarter in </a:t>
            </a:r>
            <a:r>
              <a:rPr lang="en-US" sz="2800" b="1" dirty="0" err="1"/>
              <a:t>ShenZhen</a:t>
            </a:r>
            <a:r>
              <a:rPr lang="en-US" sz="2800" b="1" dirty="0"/>
              <a:t> and give a talk there. </a:t>
            </a:r>
          </a:p>
        </p:txBody>
      </p:sp>
    </p:spTree>
    <p:extLst>
      <p:ext uri="{BB962C8B-B14F-4D97-AF65-F5344CB8AC3E}">
        <p14:creationId xmlns:p14="http://schemas.microsoft.com/office/powerpoint/2010/main" val="41993930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Commitment … </a:t>
            </a:r>
            <a:endParaRPr lang="en-US" dirty="0"/>
          </a:p>
        </p:txBody>
      </p:sp>
      <p:sp>
        <p:nvSpPr>
          <p:cNvPr id="3" name="Content Placeholder 2"/>
          <p:cNvSpPr>
            <a:spLocks noGrp="1"/>
          </p:cNvSpPr>
          <p:nvPr>
            <p:ph idx="1"/>
          </p:nvPr>
        </p:nvSpPr>
        <p:spPr/>
        <p:txBody>
          <a:bodyPr/>
          <a:lstStyle/>
          <a:p>
            <a:r>
              <a:rPr lang="en-US" sz="2800" dirty="0" smtClean="0"/>
              <a:t>Extended visits  - weeks to months</a:t>
            </a:r>
          </a:p>
          <a:p>
            <a:r>
              <a:rPr lang="en-US" sz="2800" dirty="0" smtClean="0"/>
              <a:t>Broad interactions – 1-1, group, lectures, tutorials, seminars, schools, conferences </a:t>
            </a:r>
          </a:p>
          <a:p>
            <a:r>
              <a:rPr lang="en-US" sz="2800" dirty="0" smtClean="0"/>
              <a:t>Mature open source technologies – can be extended, integrated into projects and deployed in production</a:t>
            </a:r>
          </a:p>
          <a:p>
            <a:r>
              <a:rPr lang="en-US" sz="2800" dirty="0" smtClean="0"/>
              <a:t>Sustained communication channels</a:t>
            </a:r>
          </a:p>
          <a:p>
            <a:endParaRPr lang="en-US" dirty="0"/>
          </a:p>
        </p:txBody>
      </p:sp>
    </p:spTree>
    <p:extLst>
      <p:ext uri="{BB962C8B-B14F-4D97-AF65-F5344CB8AC3E}">
        <p14:creationId xmlns:p14="http://schemas.microsoft.com/office/powerpoint/2010/main" val="34620664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cstate="print">
            <a:extLst>
              <a:ext uri="{28A0092B-C50C-407E-A947-70E740481C1C}">
                <a14:useLocalDpi xmlns:a14="http://schemas.microsoft.com/office/drawing/2010/main" val="0"/>
              </a:ext>
            </a:extLst>
          </a:blip>
          <a:srcRect l="3793" r="4310" b="3511"/>
          <a:stretch/>
        </p:blipFill>
        <p:spPr>
          <a:xfrm>
            <a:off x="662153" y="258044"/>
            <a:ext cx="7730118" cy="5433304"/>
          </a:xfrm>
          <a:prstGeom prst="rect">
            <a:avLst/>
          </a:prstGeom>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8621" t="28046" r="7759" b="11724"/>
          <a:stretch/>
        </p:blipFill>
        <p:spPr>
          <a:xfrm>
            <a:off x="662151" y="1026762"/>
            <a:ext cx="7730119" cy="4175860"/>
          </a:xfrm>
          <a:prstGeom prst="rect">
            <a:avLst/>
          </a:prstGeom>
        </p:spPr>
      </p:pic>
    </p:spTree>
    <p:extLst>
      <p:ext uri="{BB962C8B-B14F-4D97-AF65-F5344CB8AC3E}">
        <p14:creationId xmlns:p14="http://schemas.microsoft.com/office/powerpoint/2010/main" val="4264882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09599"/>
            <a:ext cx="7772400" cy="4782207"/>
          </a:xfrm>
        </p:spPr>
        <p:txBody>
          <a:bodyPr/>
          <a:lstStyle/>
          <a:p>
            <a:r>
              <a:rPr lang="en-US" dirty="0" smtClean="0"/>
              <a:t>It all started </a:t>
            </a:r>
            <a:br>
              <a:rPr lang="en-US" dirty="0" smtClean="0"/>
            </a:br>
            <a:r>
              <a:rPr lang="en-US" dirty="0" smtClean="0"/>
              <a:t>in the summer of 2006 because of </a:t>
            </a:r>
            <a:br>
              <a:rPr lang="en-US" dirty="0" smtClean="0"/>
            </a:br>
            <a:r>
              <a:rPr lang="en-US" dirty="0" smtClean="0"/>
              <a:t>“the </a:t>
            </a:r>
            <a:r>
              <a:rPr lang="en-US" sz="8800" dirty="0" smtClean="0"/>
              <a:t>grid</a:t>
            </a:r>
            <a:r>
              <a:rPr lang="en-US" dirty="0" smtClean="0"/>
              <a:t>”</a:t>
            </a:r>
            <a:endParaRPr lang="en-US" dirty="0"/>
          </a:p>
        </p:txBody>
      </p:sp>
    </p:spTree>
    <p:extLst>
      <p:ext uri="{BB962C8B-B14F-4D97-AF65-F5344CB8AC3E}">
        <p14:creationId xmlns:p14="http://schemas.microsoft.com/office/powerpoint/2010/main" val="34405051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 name="Picture 132" descr="Picture 1-1.png"/>
          <p:cNvPicPr>
            <a:picLocks noChangeAspect="1"/>
          </p:cNvPicPr>
          <p:nvPr/>
        </p:nvPicPr>
        <p:blipFill>
          <a:blip r:embed="rId3" cstate="print"/>
          <a:srcRect l="11145" r="25171"/>
          <a:stretch>
            <a:fillRect/>
          </a:stretch>
        </p:blipFill>
        <p:spPr>
          <a:xfrm>
            <a:off x="0" y="1447800"/>
            <a:ext cx="9144000" cy="5410200"/>
          </a:xfrm>
          <a:prstGeom prst="rect">
            <a:avLst/>
          </a:prstGeom>
        </p:spPr>
      </p:pic>
      <p:sp>
        <p:nvSpPr>
          <p:cNvPr id="62593" name="Rectangle 293"/>
          <p:cNvSpPr>
            <a:spLocks noChangeArrowheads="1"/>
          </p:cNvSpPr>
          <p:nvPr/>
        </p:nvSpPr>
        <p:spPr bwMode="auto">
          <a:xfrm>
            <a:off x="1815151" y="179696"/>
            <a:ext cx="5663821" cy="1066800"/>
          </a:xfrm>
          <a:prstGeom prst="rect">
            <a:avLst/>
          </a:prstGeom>
          <a:noFill/>
          <a:ln w="9525">
            <a:noFill/>
            <a:miter lim="800000"/>
            <a:headEnd/>
            <a:tailEnd/>
          </a:ln>
        </p:spPr>
        <p:txBody>
          <a:bodyPr/>
          <a:lstStyle/>
          <a:p>
            <a:pPr algn="ctr"/>
            <a:r>
              <a:rPr lang="en-US" sz="3200" b="1" dirty="0">
                <a:solidFill>
                  <a:srgbClr val="FF3300"/>
                </a:solidFill>
                <a:latin typeface="Arial" pitchFamily="34" charset="0"/>
                <a:cs typeface="Arial"/>
              </a:rPr>
              <a:t>Open Science Grid (</a:t>
            </a:r>
            <a:r>
              <a:rPr lang="en-US" sz="3200" b="1" dirty="0">
                <a:solidFill>
                  <a:srgbClr val="FF3300"/>
                </a:solidFill>
                <a:latin typeface="Arial" pitchFamily="34" charset="0"/>
                <a:cs typeface="Arial"/>
                <a:hlinkClick r:id="rId4"/>
              </a:rPr>
              <a:t>OSG</a:t>
            </a:r>
            <a:r>
              <a:rPr lang="en-US" sz="3200" b="1" dirty="0">
                <a:solidFill>
                  <a:srgbClr val="FF3300"/>
                </a:solidFill>
                <a:latin typeface="Arial" pitchFamily="34" charset="0"/>
                <a:cs typeface="Arial"/>
              </a:rPr>
              <a:t>)</a:t>
            </a:r>
          </a:p>
          <a:p>
            <a:pPr algn="ctr"/>
            <a:r>
              <a:rPr lang="en-US" sz="3200" b="1" dirty="0" smtClean="0">
                <a:solidFill>
                  <a:srgbClr val="FF3300"/>
                </a:solidFill>
                <a:latin typeface="Arial" pitchFamily="34" charset="0"/>
                <a:cs typeface="Arial"/>
              </a:rPr>
              <a:t>HTC </a:t>
            </a:r>
            <a:r>
              <a:rPr lang="en-US" sz="3200" b="1" dirty="0">
                <a:solidFill>
                  <a:srgbClr val="FF3300"/>
                </a:solidFill>
                <a:latin typeface="Arial" pitchFamily="34" charset="0"/>
                <a:cs typeface="Arial"/>
              </a:rPr>
              <a:t>at the National Level</a:t>
            </a:r>
          </a:p>
        </p:txBody>
      </p:sp>
      <p:pic>
        <p:nvPicPr>
          <p:cNvPr id="62594" name="Picture 6" descr="DOE Logo.jpg"/>
          <p:cNvPicPr>
            <a:picLocks noChangeAspect="1"/>
          </p:cNvPicPr>
          <p:nvPr/>
        </p:nvPicPr>
        <p:blipFill>
          <a:blip r:embed="rId5" cstate="print"/>
          <a:srcRect/>
          <a:stretch>
            <a:fillRect/>
          </a:stretch>
        </p:blipFill>
        <p:spPr bwMode="auto">
          <a:xfrm>
            <a:off x="76200" y="152400"/>
            <a:ext cx="1219200" cy="1214437"/>
          </a:xfrm>
          <a:prstGeom prst="rect">
            <a:avLst/>
          </a:prstGeom>
          <a:noFill/>
          <a:ln w="9525">
            <a:noFill/>
            <a:miter lim="800000"/>
            <a:headEnd/>
            <a:tailEnd/>
          </a:ln>
        </p:spPr>
      </p:pic>
      <p:pic>
        <p:nvPicPr>
          <p:cNvPr id="4" name="Picture 5"/>
          <p:cNvPicPr>
            <a:picLocks noChangeAspect="1" noChangeArrowheads="1"/>
          </p:cNvPicPr>
          <p:nvPr/>
        </p:nvPicPr>
        <p:blipFill>
          <a:blip r:embed="rId6" cstate="print"/>
          <a:srcRect/>
          <a:stretch>
            <a:fillRect/>
          </a:stretch>
        </p:blipFill>
        <p:spPr bwMode="auto">
          <a:xfrm>
            <a:off x="7608888" y="0"/>
            <a:ext cx="1535112" cy="1414462"/>
          </a:xfrm>
          <a:prstGeom prst="rect">
            <a:avLst/>
          </a:prstGeom>
          <a:noFill/>
          <a:ln w="9525">
            <a:noFill/>
            <a:round/>
            <a:headEnd/>
            <a:tailEnd/>
          </a:ln>
          <a:effectLst>
            <a:outerShdw dist="17819" dir="2700000" algn="ctr" rotWithShape="0">
              <a:srgbClr val="808080"/>
            </a:outerShdw>
          </a:effectLst>
        </p:spPr>
      </p:pic>
    </p:spTree>
    <p:extLst>
      <p:ext uri="{BB962C8B-B14F-4D97-AF65-F5344CB8AC3E}">
        <p14:creationId xmlns:p14="http://schemas.microsoft.com/office/powerpoint/2010/main" val="5249135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1286539" y="1340186"/>
            <a:ext cx="6316295" cy="1277568"/>
            <a:chOff x="1560378" y="2982764"/>
            <a:chExt cx="5064261" cy="857251"/>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1239" y="2986089"/>
              <a:ext cx="3838575" cy="8539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0378" y="2991405"/>
              <a:ext cx="720861" cy="84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4" name="Group 3"/>
            <p:cNvGrpSpPr/>
            <p:nvPr/>
          </p:nvGrpSpPr>
          <p:grpSpPr>
            <a:xfrm>
              <a:off x="6119814" y="2982764"/>
              <a:ext cx="504825" cy="857250"/>
              <a:chOff x="6119813" y="2986088"/>
              <a:chExt cx="504825" cy="857250"/>
            </a:xfrm>
          </p:grpSpPr>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19813" y="2986088"/>
                <a:ext cx="504825" cy="561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19813" y="3548063"/>
                <a:ext cx="504825" cy="295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pic>
        <p:nvPicPr>
          <p:cNvPr id="1032" name="Picture 8"/>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4518" y="3223122"/>
            <a:ext cx="3522200" cy="2641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3" name="Picture 9"/>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27713" y="3223122"/>
            <a:ext cx="3290975" cy="2468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4" name="Picture 1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967855" y="2885088"/>
            <a:ext cx="2877207" cy="21579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Title 1"/>
          <p:cNvSpPr>
            <a:spLocks noGrp="1"/>
          </p:cNvSpPr>
          <p:nvPr>
            <p:ph type="title"/>
          </p:nvPr>
        </p:nvSpPr>
        <p:spPr>
          <a:xfrm>
            <a:off x="693209" y="425786"/>
            <a:ext cx="7772400" cy="914400"/>
          </a:xfrm>
        </p:spPr>
        <p:txBody>
          <a:bodyPr/>
          <a:lstStyle/>
          <a:p>
            <a:r>
              <a:rPr lang="en-US" dirty="0" smtClean="0"/>
              <a:t>We first met … </a:t>
            </a:r>
            <a:endParaRPr lang="en-US" dirty="0"/>
          </a:p>
        </p:txBody>
      </p:sp>
    </p:spTree>
    <p:extLst>
      <p:ext uri="{BB962C8B-B14F-4D97-AF65-F5344CB8AC3E}">
        <p14:creationId xmlns:p14="http://schemas.microsoft.com/office/powerpoint/2010/main" val="41524447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really … </a:t>
            </a:r>
            <a:endParaRPr lang="en-US" dirty="0"/>
          </a:p>
        </p:txBody>
      </p:sp>
      <p:sp>
        <p:nvSpPr>
          <p:cNvPr id="5" name="Content Placeholder 4"/>
          <p:cNvSpPr>
            <a:spLocks noGrp="1"/>
          </p:cNvSpPr>
          <p:nvPr>
            <p:ph idx="1"/>
          </p:nvPr>
        </p:nvSpPr>
        <p:spPr>
          <a:xfrm>
            <a:off x="457199" y="1560785"/>
            <a:ext cx="8261131" cy="4351283"/>
          </a:xfrm>
        </p:spPr>
        <p:txBody>
          <a:bodyPr/>
          <a:lstStyle/>
          <a:p>
            <a:pPr marL="0" indent="0">
              <a:buNone/>
            </a:pPr>
            <a:r>
              <a:rPr lang="en-US" sz="2400" b="1" dirty="0">
                <a:solidFill>
                  <a:schemeClr val="accent2"/>
                </a:solidFill>
              </a:rPr>
              <a:t>Date: Fri, 05 Aug 2005 09:38:22 +0200</a:t>
            </a:r>
            <a:r>
              <a:rPr lang="en-US" sz="1600" dirty="0"/>
              <a:t/>
            </a:r>
            <a:br>
              <a:rPr lang="en-US" sz="1600" dirty="0"/>
            </a:br>
            <a:r>
              <a:rPr lang="en-US" sz="1600" dirty="0"/>
              <a:t>To: A.Dunlop@omii.ac.uk, p.henderson@omii.ac.uk, alistair@dunlop.com,</a:t>
            </a:r>
            <a:br>
              <a:rPr lang="en-US" sz="1600" dirty="0"/>
            </a:br>
            <a:r>
              <a:rPr lang="en-US" sz="1600" dirty="0"/>
              <a:t>        mpa@nesc.ac.uk, m.parsons@epcc.ed.ac.uk, Robert.Jones@cern.ch,</a:t>
            </a:r>
            <a:br>
              <a:rPr lang="en-US" sz="1600" dirty="0"/>
            </a:br>
            <a:r>
              <a:rPr lang="en-US" sz="1600" dirty="0"/>
              <a:t>        fabrizio.gagliardi@cern.ch, Giorgio.Maggi@ba.infn.it,</a:t>
            </a:r>
            <a:br>
              <a:rPr lang="en-US" sz="1600" dirty="0"/>
            </a:br>
            <a:r>
              <a:rPr lang="en-US" sz="1600" dirty="0"/>
              <a:t>        mirco.mazzucato@pd.infn.it, johnsson@tlc2.uh.edu,</a:t>
            </a:r>
            <a:br>
              <a:rPr lang="en-US" sz="1600" dirty="0"/>
            </a:br>
            <a:r>
              <a:rPr lang="en-US" sz="1600" dirty="0"/>
              <a:t>        anders.ynnerman@snic.vr.se, mulmo@pdc.kth.se,</a:t>
            </a:r>
            <a:br>
              <a:rPr lang="en-US" sz="1600" dirty="0"/>
            </a:br>
            <a:r>
              <a:rPr lang="en-US" sz="1600" dirty="0"/>
              <a:t>        Dieter.Kranzlmueller@cern.ch, Tony.Hey@epsrc.ac.uk, foster@mcs.anl.gov,</a:t>
            </a:r>
            <a:br>
              <a:rPr lang="en-US" sz="1600" dirty="0"/>
            </a:br>
            <a:r>
              <a:rPr lang="en-US" sz="1600" dirty="0"/>
              <a:t>        carl@isi.edu, vwelch@ncsa.uiuc.edu, miron@cs.wisc.edu, </a:t>
            </a:r>
            <a:r>
              <a:rPr lang="en-US" b="1" dirty="0">
                <a:solidFill>
                  <a:schemeClr val="accent2"/>
                </a:solidFill>
              </a:rPr>
              <a:t>depeiq</a:t>
            </a:r>
            <a:r>
              <a:rPr lang="en-US" sz="1600" dirty="0"/>
              <a:t>@263.net,</a:t>
            </a:r>
            <a:br>
              <a:rPr lang="en-US" sz="1600" dirty="0"/>
            </a:br>
            <a:r>
              <a:rPr lang="en-US" sz="1600" dirty="0"/>
              <a:t>        xhxie@ict.ac.cn, hucm@act.buaa.edu.cn, huaijp@buaa.edu.cn,</a:t>
            </a:r>
            <a:br>
              <a:rPr lang="en-US" sz="1600" dirty="0"/>
            </a:br>
            <a:r>
              <a:rPr lang="en-US" sz="1600" dirty="0"/>
              <a:t>        SunHL@act.buaa.edu.cn, ph.wieder@fz-juelich.de, d.erwin@fz-juelich.de,</a:t>
            </a:r>
            <a:br>
              <a:rPr lang="en-US" sz="1600" dirty="0"/>
            </a:br>
            <a:r>
              <a:rPr lang="en-US" sz="1600" dirty="0"/>
              <a:t>        a.streit@fz-juelich.de, David.Snelling@uk.fujitsu.com,</a:t>
            </a:r>
            <a:br>
              <a:rPr lang="en-US" sz="1600" dirty="0"/>
            </a:br>
            <a:r>
              <a:rPr lang="en-US" sz="1600" dirty="0"/>
              <a:t>        Sven.vandenBerghe@uk.fujitsu.com</a:t>
            </a:r>
            <a:br>
              <a:rPr lang="en-US" sz="1600" dirty="0"/>
            </a:br>
            <a:r>
              <a:rPr lang="en-US" sz="1600" dirty="0"/>
              <a:t>From: Francis Wray &lt;frannie@large.demon.co.uk&gt;</a:t>
            </a:r>
            <a:br>
              <a:rPr lang="en-US" sz="1600" dirty="0"/>
            </a:br>
            <a:r>
              <a:rPr lang="en-US" sz="2800" b="1" dirty="0">
                <a:solidFill>
                  <a:schemeClr val="accent2"/>
                </a:solidFill>
              </a:rPr>
              <a:t>Subject: OMII-Europe Telecom</a:t>
            </a:r>
            <a:endParaRPr lang="en-US" sz="1600" b="1" dirty="0">
              <a:solidFill>
                <a:schemeClr val="accent2"/>
              </a:solidFill>
            </a:endParaRPr>
          </a:p>
        </p:txBody>
      </p:sp>
    </p:spTree>
    <p:extLst>
      <p:ext uri="{BB962C8B-B14F-4D97-AF65-F5344CB8AC3E}">
        <p14:creationId xmlns:p14="http://schemas.microsoft.com/office/powerpoint/2010/main" val="10985484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4908" y="898633"/>
            <a:ext cx="5479395" cy="2017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3218" b="42299"/>
          <a:stretch/>
        </p:blipFill>
        <p:spPr>
          <a:xfrm>
            <a:off x="1292772" y="3022117"/>
            <a:ext cx="5981515" cy="2669236"/>
          </a:xfrm>
          <a:prstGeom prst="rect">
            <a:avLst/>
          </a:prstGeom>
        </p:spPr>
      </p:pic>
    </p:spTree>
    <p:extLst>
      <p:ext uri="{BB962C8B-B14F-4D97-AF65-F5344CB8AC3E}">
        <p14:creationId xmlns:p14="http://schemas.microsoft.com/office/powerpoint/2010/main" val="7566239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5669" y="268015"/>
            <a:ext cx="8544910" cy="5370786"/>
          </a:xfrm>
        </p:spPr>
        <p:txBody>
          <a:bodyPr/>
          <a:lstStyle/>
          <a:p>
            <a:pPr marL="0" indent="0">
              <a:buNone/>
            </a:pPr>
            <a:r>
              <a:rPr lang="en-US" sz="1400" b="1" dirty="0"/>
              <a:t>Date: Fri, 8 Dec 2006 09:48:36 +0800</a:t>
            </a:r>
            <a:br>
              <a:rPr lang="en-US" sz="1400" b="1" dirty="0"/>
            </a:br>
            <a:r>
              <a:rPr lang="en-US" sz="1400" b="1" dirty="0"/>
              <a:t/>
            </a:r>
            <a:br>
              <a:rPr lang="en-US" sz="1400" b="1" dirty="0"/>
            </a:br>
            <a:r>
              <a:rPr lang="en-US" sz="1400" b="1" dirty="0"/>
              <a:t>Dear Miron,</a:t>
            </a:r>
            <a:br>
              <a:rPr lang="en-US" sz="1400" b="1" dirty="0"/>
            </a:br>
            <a:r>
              <a:rPr lang="en-US" sz="1400" b="1" dirty="0"/>
              <a:t>So happy to hear from you. I found your name on the list of participants. It's a pity that I could not listen to your presentation because I have to leave earlier for meeting this morning. </a:t>
            </a:r>
            <a:br>
              <a:rPr lang="en-US" sz="1400" b="1" dirty="0"/>
            </a:br>
            <a:r>
              <a:rPr lang="en-US" sz="1400" b="1" dirty="0"/>
              <a:t>I believe that we have a good opportunity in future cooperation. Condor is such a famous system. Our team will definitely benefit from learning from Condor technologies. More important, we can set up cooperative relation with </a:t>
            </a:r>
            <a:r>
              <a:rPr lang="en-US" sz="2400" b="1" dirty="0">
                <a:solidFill>
                  <a:schemeClr val="accent2"/>
                </a:solidFill>
              </a:rPr>
              <a:t>OSG via Condor</a:t>
            </a:r>
            <a:r>
              <a:rPr lang="en-US" sz="1400" b="1" dirty="0"/>
              <a:t>. </a:t>
            </a:r>
            <a:br>
              <a:rPr lang="en-US" sz="1400" b="1" dirty="0"/>
            </a:br>
            <a:r>
              <a:rPr lang="en-US" sz="1400" b="1" dirty="0"/>
              <a:t>We hope that you will visit us in the coming year. The Spring or Fall are good times in both Beijing and Xi'an. It will be my great honor to invite you to give talks to our research teams.</a:t>
            </a:r>
            <a:br>
              <a:rPr lang="en-US" sz="1400" b="1" dirty="0"/>
            </a:br>
            <a:r>
              <a:rPr lang="en-US" sz="1400" b="1" dirty="0"/>
              <a:t>Best wishes.</a:t>
            </a:r>
            <a:br>
              <a:rPr lang="en-US" sz="1400" b="1" dirty="0"/>
            </a:br>
            <a:r>
              <a:rPr lang="en-US" sz="1400" b="1" dirty="0" err="1"/>
              <a:t>Depei</a:t>
            </a:r>
            <a:r>
              <a:rPr lang="en-US" sz="1400" b="1" dirty="0"/>
              <a:t> </a:t>
            </a:r>
            <a:r>
              <a:rPr lang="en-US" sz="1400" b="1" dirty="0" smtClean="0"/>
              <a:t>.</a:t>
            </a:r>
            <a:br>
              <a:rPr lang="en-US" sz="1400" b="1" dirty="0" smtClean="0"/>
            </a:br>
            <a:r>
              <a:rPr lang="en-US" sz="1400" b="1" dirty="0"/>
              <a:t/>
            </a:r>
            <a:br>
              <a:rPr lang="en-US" sz="1400" b="1" dirty="0"/>
            </a:br>
            <a:r>
              <a:rPr lang="en-US" sz="1400" b="1" dirty="0" smtClean="0"/>
              <a:t>Sent</a:t>
            </a:r>
            <a:r>
              <a:rPr lang="en-US" sz="1400" b="1" dirty="0"/>
              <a:t>: 2006-12-08 04:16:42 +0800</a:t>
            </a:r>
            <a:br>
              <a:rPr lang="en-US" sz="1400" b="1" dirty="0"/>
            </a:br>
            <a:r>
              <a:rPr lang="en-US" sz="1400" b="1" dirty="0"/>
              <a:t>Subject: It was good seeing you</a:t>
            </a:r>
            <a:r>
              <a:rPr lang="en-US" sz="1400" b="1" dirty="0" smtClean="0"/>
              <a:t>!</a:t>
            </a:r>
            <a:r>
              <a:rPr lang="en-US" sz="1400" b="1" dirty="0"/>
              <a:t/>
            </a:r>
            <a:br>
              <a:rPr lang="en-US" sz="1400" b="1" dirty="0"/>
            </a:br>
            <a:r>
              <a:rPr lang="en-US" sz="1400" b="1" dirty="0"/>
              <a:t/>
            </a:r>
            <a:br>
              <a:rPr lang="en-US" sz="1400" b="1" dirty="0"/>
            </a:br>
            <a:r>
              <a:rPr lang="en-US" sz="1400" b="1" dirty="0"/>
              <a:t>&gt;</a:t>
            </a:r>
            <a:r>
              <a:rPr lang="en-US" sz="1400" b="1" dirty="0" err="1"/>
              <a:t>Depei</a:t>
            </a:r>
            <a:r>
              <a:rPr lang="en-US" sz="1400" b="1" dirty="0"/>
              <a:t>,</a:t>
            </a:r>
            <a:br>
              <a:rPr lang="en-US" sz="1400" b="1" dirty="0"/>
            </a:br>
            <a:r>
              <a:rPr lang="en-US" sz="1400" b="1" dirty="0"/>
              <a:t>&gt;</a:t>
            </a:r>
            <a:br>
              <a:rPr lang="en-US" sz="1400" b="1" dirty="0"/>
            </a:br>
            <a:r>
              <a:rPr lang="en-US" sz="1400" b="1" dirty="0"/>
              <a:t>&gt;It was great seeing you on the screen today. Very nice talk and </a:t>
            </a:r>
            <a:br>
              <a:rPr lang="en-US" sz="1400" b="1" dirty="0"/>
            </a:br>
            <a:r>
              <a:rPr lang="en-US" sz="1400" b="1" dirty="0"/>
              <a:t>&gt;definitely very impressive accomplishments. You are making good </a:t>
            </a:r>
            <a:br>
              <a:rPr lang="en-US" sz="1400" b="1" dirty="0"/>
            </a:br>
            <a:r>
              <a:rPr lang="en-US" sz="1400" b="1" dirty="0"/>
              <a:t>&gt;progress. I hope that in the future, your report will also include </a:t>
            </a:r>
            <a:br>
              <a:rPr lang="en-US" sz="1400" b="1" dirty="0"/>
            </a:br>
            <a:r>
              <a:rPr lang="en-US" sz="1400" b="1" dirty="0"/>
              <a:t>&gt;contributions from Condor technologies. Lets hope!</a:t>
            </a:r>
            <a:br>
              <a:rPr lang="en-US" sz="1400" b="1" dirty="0"/>
            </a:br>
            <a:r>
              <a:rPr lang="en-US" sz="1400" b="1" dirty="0"/>
              <a:t>&gt;</a:t>
            </a:r>
            <a:br>
              <a:rPr lang="en-US" sz="1400" b="1" dirty="0"/>
            </a:br>
            <a:r>
              <a:rPr lang="en-US" sz="1400" b="1" dirty="0"/>
              <a:t>&gt;Regards from a very cold Chicago.</a:t>
            </a:r>
            <a:br>
              <a:rPr lang="en-US" sz="1400" b="1" dirty="0"/>
            </a:br>
            <a:r>
              <a:rPr lang="en-US" sz="1400" dirty="0"/>
              <a:t>&gt;</a:t>
            </a:r>
            <a:br>
              <a:rPr lang="en-US" sz="1400" dirty="0"/>
            </a:br>
            <a:r>
              <a:rPr lang="en-US" sz="1400" dirty="0"/>
              <a:t>&gt;Miron</a:t>
            </a:r>
            <a:br>
              <a:rPr lang="en-US" sz="1400" dirty="0"/>
            </a:br>
            <a:endParaRPr lang="en-US" sz="1400" dirty="0"/>
          </a:p>
        </p:txBody>
      </p:sp>
    </p:spTree>
    <p:extLst>
      <p:ext uri="{BB962C8B-B14F-4D97-AF65-F5344CB8AC3E}">
        <p14:creationId xmlns:p14="http://schemas.microsoft.com/office/powerpoint/2010/main" val="26987101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Condor</a:t>
            </a:r>
            <a:endParaRPr lang="en-US" dirty="0"/>
          </a:p>
        </p:txBody>
      </p:sp>
      <p:sp>
        <p:nvSpPr>
          <p:cNvPr id="3" name="Content Placeholder 2"/>
          <p:cNvSpPr>
            <a:spLocks noGrp="1"/>
          </p:cNvSpPr>
          <p:nvPr>
            <p:ph idx="1"/>
          </p:nvPr>
        </p:nvSpPr>
        <p:spPr/>
        <p:txBody>
          <a:bodyPr/>
          <a:lstStyle/>
          <a:p>
            <a:pPr marL="0" indent="0">
              <a:buNone/>
            </a:pPr>
            <a:r>
              <a:rPr lang="en-US" sz="2800" dirty="0" smtClean="0"/>
              <a:t>An open source software stack designed to manage ensembles of computational tasks (10**5) on large (10**4), heterogeneous distributed computing resources that can reside on desktops, in machine rooms and in cloud data centers. Has been widely adopted by academic and commercial organization to support their High Throughput Computing needs.</a:t>
            </a:r>
            <a:r>
              <a:rPr lang="en-US" dirty="0" smtClean="0"/>
              <a:t>   </a:t>
            </a:r>
            <a:endParaRPr lang="en-US" dirty="0"/>
          </a:p>
        </p:txBody>
      </p:sp>
    </p:spTree>
    <p:extLst>
      <p:ext uri="{BB962C8B-B14F-4D97-AF65-F5344CB8AC3E}">
        <p14:creationId xmlns:p14="http://schemas.microsoft.com/office/powerpoint/2010/main" val="21882265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826000" y="3221113"/>
            <a:ext cx="3429000" cy="3179332"/>
          </a:xfrm>
          <a:prstGeom prst="rect">
            <a:avLst/>
          </a:prstGeom>
          <a:noFill/>
        </p:spPr>
        <p:txBody>
          <a:bodyPr wrap="square" rtlCol="0">
            <a:spAutoFit/>
          </a:bodyPr>
          <a:lstStyle/>
          <a:p>
            <a:pPr defTabSz="457200" fontAlgn="auto">
              <a:lnSpc>
                <a:spcPct val="250000"/>
              </a:lnSpc>
              <a:spcBef>
                <a:spcPts val="0"/>
              </a:spcBef>
              <a:spcAft>
                <a:spcPts val="0"/>
              </a:spcAft>
            </a:pPr>
            <a:r>
              <a:rPr lang="en-US" sz="2000" dirty="0" smtClean="0">
                <a:solidFill>
                  <a:srgbClr val="0000FF"/>
                </a:solidFill>
                <a:latin typeface="Calibri"/>
                <a:cs typeface="+mn-cs"/>
              </a:rPr>
              <a:t>Some Information</a:t>
            </a:r>
            <a:endParaRPr lang="en-US" sz="2000" dirty="0">
              <a:solidFill>
                <a:srgbClr val="0000FF"/>
              </a:solidFill>
              <a:latin typeface="Calibri"/>
              <a:cs typeface="+mn-cs"/>
            </a:endParaRPr>
          </a:p>
          <a:p>
            <a:pPr marL="285750" indent="-285750" defTabSz="457200" fontAlgn="auto">
              <a:lnSpc>
                <a:spcPct val="120000"/>
              </a:lnSpc>
              <a:spcBef>
                <a:spcPts val="0"/>
              </a:spcBef>
              <a:spcAft>
                <a:spcPts val="0"/>
              </a:spcAft>
              <a:buFont typeface="Wingdings" charset="2"/>
              <a:buChar char="Ø"/>
            </a:pPr>
            <a:r>
              <a:rPr lang="en-US" sz="1800" b="1" dirty="0">
                <a:solidFill>
                  <a:srgbClr val="C0504D">
                    <a:lumMod val="75000"/>
                  </a:srgbClr>
                </a:solidFill>
                <a:latin typeface="Calibri"/>
                <a:cs typeface="+mn-cs"/>
              </a:rPr>
              <a:t>50TB</a:t>
            </a:r>
            <a:r>
              <a:rPr lang="en-US" sz="1800" dirty="0">
                <a:solidFill>
                  <a:prstClr val="black"/>
                </a:solidFill>
                <a:latin typeface="Calibri"/>
                <a:cs typeface="+mn-cs"/>
              </a:rPr>
              <a:t>	Data</a:t>
            </a:r>
          </a:p>
          <a:p>
            <a:pPr marL="285750" indent="-285750" defTabSz="457200" fontAlgn="auto">
              <a:lnSpc>
                <a:spcPct val="120000"/>
              </a:lnSpc>
              <a:spcBef>
                <a:spcPts val="0"/>
              </a:spcBef>
              <a:spcAft>
                <a:spcPts val="0"/>
              </a:spcAft>
              <a:buFont typeface="Wingdings" charset="2"/>
              <a:buChar char="Ø"/>
            </a:pPr>
            <a:r>
              <a:rPr lang="en-US" sz="1800" b="1" dirty="0">
                <a:solidFill>
                  <a:srgbClr val="C0504D">
                    <a:lumMod val="75000"/>
                  </a:srgbClr>
                </a:solidFill>
                <a:latin typeface="Calibri"/>
                <a:cs typeface="+mn-cs"/>
              </a:rPr>
              <a:t>500K</a:t>
            </a:r>
            <a:r>
              <a:rPr lang="en-US" sz="1800" dirty="0">
                <a:solidFill>
                  <a:prstClr val="black"/>
                </a:solidFill>
                <a:latin typeface="Calibri"/>
                <a:cs typeface="+mn-cs"/>
              </a:rPr>
              <a:t>	Machine-hours</a:t>
            </a:r>
          </a:p>
          <a:p>
            <a:pPr marL="285750" indent="-285750" defTabSz="457200" fontAlgn="auto">
              <a:lnSpc>
                <a:spcPct val="120000"/>
              </a:lnSpc>
              <a:spcBef>
                <a:spcPts val="0"/>
              </a:spcBef>
              <a:spcAft>
                <a:spcPts val="0"/>
              </a:spcAft>
              <a:buFont typeface="Wingdings" charset="2"/>
              <a:buChar char="Ø"/>
            </a:pPr>
            <a:r>
              <a:rPr lang="en-US" sz="1800" b="1" dirty="0">
                <a:solidFill>
                  <a:srgbClr val="C0504D">
                    <a:lumMod val="75000"/>
                  </a:srgbClr>
                </a:solidFill>
                <a:latin typeface="Calibri"/>
                <a:cs typeface="+mn-cs"/>
              </a:rPr>
              <a:t>500M</a:t>
            </a:r>
            <a:r>
              <a:rPr lang="en-US" sz="1800" dirty="0">
                <a:solidFill>
                  <a:prstClr val="black"/>
                </a:solidFill>
                <a:latin typeface="Calibri"/>
                <a:cs typeface="+mn-cs"/>
              </a:rPr>
              <a:t> 	Webpages</a:t>
            </a:r>
          </a:p>
          <a:p>
            <a:pPr marL="285750" indent="-285750" defTabSz="457200" fontAlgn="auto">
              <a:lnSpc>
                <a:spcPct val="120000"/>
              </a:lnSpc>
              <a:spcBef>
                <a:spcPts val="0"/>
              </a:spcBef>
              <a:spcAft>
                <a:spcPts val="0"/>
              </a:spcAft>
              <a:buFont typeface="Wingdings" charset="2"/>
              <a:buChar char="Ø"/>
            </a:pPr>
            <a:r>
              <a:rPr lang="en-US" sz="1800" b="1" dirty="0">
                <a:solidFill>
                  <a:srgbClr val="C0504D">
                    <a:lumMod val="75000"/>
                  </a:srgbClr>
                </a:solidFill>
                <a:latin typeface="Calibri"/>
                <a:cs typeface="+mn-cs"/>
              </a:rPr>
              <a:t>400K</a:t>
            </a:r>
            <a:r>
              <a:rPr lang="en-US" sz="1800" dirty="0">
                <a:solidFill>
                  <a:prstClr val="black"/>
                </a:solidFill>
                <a:latin typeface="Calibri"/>
                <a:cs typeface="+mn-cs"/>
              </a:rPr>
              <a:t> 	Videos</a:t>
            </a:r>
          </a:p>
          <a:p>
            <a:pPr marL="285750" indent="-285750" defTabSz="457200" fontAlgn="auto">
              <a:lnSpc>
                <a:spcPct val="120000"/>
              </a:lnSpc>
              <a:spcBef>
                <a:spcPts val="0"/>
              </a:spcBef>
              <a:spcAft>
                <a:spcPts val="0"/>
              </a:spcAft>
              <a:buFont typeface="Wingdings" charset="2"/>
              <a:buChar char="Ø"/>
            </a:pPr>
            <a:r>
              <a:rPr lang="en-US" sz="1800" b="1" dirty="0">
                <a:solidFill>
                  <a:srgbClr val="C0504D">
                    <a:lumMod val="75000"/>
                  </a:srgbClr>
                </a:solidFill>
                <a:latin typeface="Calibri"/>
                <a:cs typeface="+mn-cs"/>
              </a:rPr>
              <a:t>20K</a:t>
            </a:r>
            <a:r>
              <a:rPr lang="en-US" sz="1800" dirty="0">
                <a:solidFill>
                  <a:prstClr val="black"/>
                </a:solidFill>
                <a:latin typeface="Calibri"/>
                <a:cs typeface="+mn-cs"/>
              </a:rPr>
              <a:t>	Books</a:t>
            </a:r>
          </a:p>
          <a:p>
            <a:pPr marL="285750" indent="-285750" defTabSz="457200" fontAlgn="auto">
              <a:lnSpc>
                <a:spcPct val="120000"/>
              </a:lnSpc>
              <a:spcBef>
                <a:spcPts val="0"/>
              </a:spcBef>
              <a:spcAft>
                <a:spcPts val="0"/>
              </a:spcAft>
              <a:buFont typeface="Wingdings" charset="2"/>
              <a:buChar char="Ø"/>
            </a:pPr>
            <a:r>
              <a:rPr lang="en-US" sz="1800" b="1" dirty="0">
                <a:solidFill>
                  <a:srgbClr val="C0504D">
                    <a:lumMod val="75000"/>
                  </a:srgbClr>
                </a:solidFill>
                <a:latin typeface="Calibri"/>
                <a:cs typeface="+mn-cs"/>
              </a:rPr>
              <a:t>7Bn</a:t>
            </a:r>
            <a:r>
              <a:rPr lang="en-US" sz="1800" dirty="0">
                <a:solidFill>
                  <a:prstClr val="black"/>
                </a:solidFill>
                <a:latin typeface="Calibri"/>
                <a:cs typeface="+mn-cs"/>
              </a:rPr>
              <a:t> 	Entity Mentions</a:t>
            </a:r>
          </a:p>
          <a:p>
            <a:pPr marL="285750" indent="-285750" defTabSz="457200" fontAlgn="auto">
              <a:lnSpc>
                <a:spcPct val="120000"/>
              </a:lnSpc>
              <a:spcBef>
                <a:spcPts val="0"/>
              </a:spcBef>
              <a:spcAft>
                <a:spcPts val="0"/>
              </a:spcAft>
              <a:buFont typeface="Wingdings" charset="2"/>
              <a:buChar char="Ø"/>
            </a:pPr>
            <a:r>
              <a:rPr lang="en-US" sz="1800" b="1" dirty="0">
                <a:solidFill>
                  <a:srgbClr val="C0504D">
                    <a:lumMod val="75000"/>
                  </a:srgbClr>
                </a:solidFill>
                <a:latin typeface="Calibri"/>
                <a:cs typeface="+mn-cs"/>
              </a:rPr>
              <a:t>114M</a:t>
            </a:r>
            <a:r>
              <a:rPr lang="en-US" sz="1800" dirty="0">
                <a:solidFill>
                  <a:prstClr val="black"/>
                </a:solidFill>
                <a:latin typeface="Calibri"/>
                <a:cs typeface="+mn-cs"/>
              </a:rPr>
              <a:t>	Relationship Mentions</a:t>
            </a:r>
          </a:p>
        </p:txBody>
      </p:sp>
      <p:sp>
        <p:nvSpPr>
          <p:cNvPr id="2" name="TextBox 1"/>
          <p:cNvSpPr txBox="1"/>
          <p:nvPr/>
        </p:nvSpPr>
        <p:spPr>
          <a:xfrm>
            <a:off x="1041400" y="3507905"/>
            <a:ext cx="3352800" cy="3023905"/>
          </a:xfrm>
          <a:prstGeom prst="rect">
            <a:avLst/>
          </a:prstGeom>
          <a:noFill/>
        </p:spPr>
        <p:txBody>
          <a:bodyPr wrap="square" rtlCol="0">
            <a:spAutoFit/>
          </a:bodyPr>
          <a:lstStyle/>
          <a:p>
            <a:pPr defTabSz="457200" fontAlgn="auto">
              <a:lnSpc>
                <a:spcPct val="120000"/>
              </a:lnSpc>
              <a:spcBef>
                <a:spcPts val="0"/>
              </a:spcBef>
              <a:spcAft>
                <a:spcPts val="0"/>
              </a:spcAft>
            </a:pPr>
            <a:r>
              <a:rPr lang="en-US" sz="2000" dirty="0">
                <a:solidFill>
                  <a:srgbClr val="0000FF"/>
                </a:solidFill>
                <a:latin typeface="Calibri"/>
                <a:cs typeface="+mn-cs"/>
              </a:rPr>
              <a:t>We use </a:t>
            </a:r>
            <a:r>
              <a:rPr lang="en-US" sz="2000" dirty="0" smtClean="0">
                <a:solidFill>
                  <a:srgbClr val="0000FF"/>
                </a:solidFill>
                <a:latin typeface="Calibri"/>
                <a:cs typeface="+mn-cs"/>
              </a:rPr>
              <a:t>CHTC (Condor) </a:t>
            </a:r>
            <a:r>
              <a:rPr lang="en-US" sz="2000" dirty="0">
                <a:solidFill>
                  <a:srgbClr val="0000FF"/>
                </a:solidFill>
                <a:latin typeface="Calibri"/>
                <a:cs typeface="+mn-cs"/>
              </a:rPr>
              <a:t>for</a:t>
            </a:r>
          </a:p>
          <a:p>
            <a:pPr marL="285750" indent="-285750" defTabSz="457200" fontAlgn="auto">
              <a:lnSpc>
                <a:spcPct val="150000"/>
              </a:lnSpc>
              <a:spcBef>
                <a:spcPts val="0"/>
              </a:spcBef>
              <a:spcAft>
                <a:spcPts val="0"/>
              </a:spcAft>
              <a:buFont typeface="Wingdings" charset="2"/>
              <a:buChar char="Ø"/>
            </a:pPr>
            <a:r>
              <a:rPr lang="en-US" sz="1800" dirty="0">
                <a:solidFill>
                  <a:prstClr val="black"/>
                </a:solidFill>
                <a:latin typeface="Calibri"/>
                <a:cs typeface="+mn-cs"/>
              </a:rPr>
              <a:t>Web Crawling</a:t>
            </a:r>
          </a:p>
          <a:p>
            <a:pPr marL="285750" indent="-285750" defTabSz="457200" fontAlgn="auto">
              <a:lnSpc>
                <a:spcPct val="150000"/>
              </a:lnSpc>
              <a:spcBef>
                <a:spcPts val="0"/>
              </a:spcBef>
              <a:spcAft>
                <a:spcPts val="0"/>
              </a:spcAft>
              <a:buFont typeface="Wingdings" charset="2"/>
              <a:buChar char="Ø"/>
            </a:pPr>
            <a:r>
              <a:rPr lang="en-US" sz="1800" dirty="0">
                <a:solidFill>
                  <a:prstClr val="black"/>
                </a:solidFill>
                <a:latin typeface="Calibri"/>
                <a:cs typeface="+mn-cs"/>
              </a:rPr>
              <a:t>Information Extraction</a:t>
            </a:r>
          </a:p>
          <a:p>
            <a:pPr marL="285750" indent="-285750" defTabSz="457200" fontAlgn="auto">
              <a:lnSpc>
                <a:spcPct val="150000"/>
              </a:lnSpc>
              <a:spcBef>
                <a:spcPts val="0"/>
              </a:spcBef>
              <a:spcAft>
                <a:spcPts val="0"/>
              </a:spcAft>
              <a:buFont typeface="Wingdings" charset="2"/>
              <a:buChar char="Ø"/>
            </a:pPr>
            <a:r>
              <a:rPr lang="en-US" sz="1800" dirty="0">
                <a:solidFill>
                  <a:prstClr val="black"/>
                </a:solidFill>
                <a:latin typeface="Calibri"/>
                <a:cs typeface="+mn-cs"/>
              </a:rPr>
              <a:t>Deep Linguistic Processing</a:t>
            </a:r>
          </a:p>
          <a:p>
            <a:pPr marL="285750" indent="-285750" defTabSz="457200" fontAlgn="auto">
              <a:lnSpc>
                <a:spcPct val="150000"/>
              </a:lnSpc>
              <a:spcBef>
                <a:spcPts val="0"/>
              </a:spcBef>
              <a:spcAft>
                <a:spcPts val="0"/>
              </a:spcAft>
              <a:buFont typeface="Wingdings" charset="2"/>
              <a:buChar char="Ø"/>
            </a:pPr>
            <a:r>
              <a:rPr lang="en-US" sz="1800" dirty="0">
                <a:solidFill>
                  <a:prstClr val="black"/>
                </a:solidFill>
                <a:latin typeface="Calibri"/>
                <a:cs typeface="+mn-cs"/>
              </a:rPr>
              <a:t>Audio/Video Transcription</a:t>
            </a:r>
          </a:p>
          <a:p>
            <a:pPr marL="285750" indent="-285750" defTabSz="457200" fontAlgn="auto">
              <a:lnSpc>
                <a:spcPct val="150000"/>
              </a:lnSpc>
              <a:spcBef>
                <a:spcPts val="0"/>
              </a:spcBef>
              <a:spcAft>
                <a:spcPts val="0"/>
              </a:spcAft>
              <a:buFont typeface="Wingdings" charset="2"/>
              <a:buChar char="Ø"/>
            </a:pPr>
            <a:r>
              <a:rPr lang="en-US" sz="1800" dirty="0" err="1">
                <a:solidFill>
                  <a:prstClr val="black"/>
                </a:solidFill>
                <a:latin typeface="Calibri"/>
                <a:cs typeface="+mn-cs"/>
              </a:rPr>
              <a:t>Tera</a:t>
            </a:r>
            <a:r>
              <a:rPr lang="en-US" sz="1800" dirty="0">
                <a:solidFill>
                  <a:prstClr val="black"/>
                </a:solidFill>
                <a:latin typeface="Calibri"/>
                <a:cs typeface="+mn-cs"/>
              </a:rPr>
              <a:t>-byte Parallel </a:t>
            </a:r>
            <a:r>
              <a:rPr lang="en-US" sz="1800" dirty="0" smtClean="0">
                <a:solidFill>
                  <a:prstClr val="black"/>
                </a:solidFill>
                <a:latin typeface="Calibri"/>
                <a:cs typeface="+mn-cs"/>
              </a:rPr>
              <a:t>Joins</a:t>
            </a:r>
            <a:endParaRPr lang="en-US" sz="1800" dirty="0">
              <a:solidFill>
                <a:prstClr val="black"/>
              </a:solidFill>
              <a:latin typeface="Calibri"/>
              <a:cs typeface="+mn-cs"/>
            </a:endParaRPr>
          </a:p>
          <a:p>
            <a:pPr marL="285750" indent="-285750" defTabSz="457200" fontAlgn="auto">
              <a:lnSpc>
                <a:spcPct val="150000"/>
              </a:lnSpc>
              <a:spcBef>
                <a:spcPts val="0"/>
              </a:spcBef>
              <a:spcAft>
                <a:spcPts val="0"/>
              </a:spcAft>
              <a:buFont typeface="Wingdings" charset="2"/>
              <a:buChar char="Ø"/>
            </a:pPr>
            <a:r>
              <a:rPr lang="en-US" sz="1800" dirty="0" err="1">
                <a:solidFill>
                  <a:prstClr val="black"/>
                </a:solidFill>
                <a:latin typeface="Calibri"/>
                <a:cs typeface="+mn-cs"/>
              </a:rPr>
              <a:t>MapReduce</a:t>
            </a:r>
            <a:r>
              <a:rPr lang="en-US" sz="1800" dirty="0">
                <a:solidFill>
                  <a:prstClr val="black"/>
                </a:solidFill>
                <a:latin typeface="Calibri"/>
                <a:cs typeface="+mn-cs"/>
              </a:rPr>
              <a:t> Task Processing</a:t>
            </a:r>
          </a:p>
        </p:txBody>
      </p:sp>
      <p:pic>
        <p:nvPicPr>
          <p:cNvPr id="3" name="Picture 2"/>
          <p:cNvPicPr>
            <a:picLocks noChangeAspect="1"/>
          </p:cNvPicPr>
          <p:nvPr/>
        </p:nvPicPr>
        <p:blipFill>
          <a:blip r:embed="rId3"/>
          <a:stretch>
            <a:fillRect/>
          </a:stretch>
        </p:blipFill>
        <p:spPr>
          <a:xfrm>
            <a:off x="762000" y="1261859"/>
            <a:ext cx="4622800" cy="2277707"/>
          </a:xfrm>
          <a:prstGeom prst="rect">
            <a:avLst/>
          </a:prstGeom>
        </p:spPr>
      </p:pic>
      <p:pic>
        <p:nvPicPr>
          <p:cNvPr id="5" name="Picture 4"/>
          <p:cNvPicPr>
            <a:picLocks noChangeAspect="1"/>
          </p:cNvPicPr>
          <p:nvPr/>
        </p:nvPicPr>
        <p:blipFill>
          <a:blip r:embed="rId4"/>
          <a:stretch>
            <a:fillRect/>
          </a:stretch>
        </p:blipFill>
        <p:spPr>
          <a:xfrm>
            <a:off x="5537200" y="1421386"/>
            <a:ext cx="2768600" cy="2069980"/>
          </a:xfrm>
          <a:prstGeom prst="rect">
            <a:avLst/>
          </a:prstGeom>
        </p:spPr>
      </p:pic>
      <p:sp>
        <p:nvSpPr>
          <p:cNvPr id="8" name="TextBox 7"/>
          <p:cNvSpPr txBox="1"/>
          <p:nvPr/>
        </p:nvSpPr>
        <p:spPr>
          <a:xfrm>
            <a:off x="482600" y="596900"/>
            <a:ext cx="7823200" cy="707886"/>
          </a:xfrm>
          <a:prstGeom prst="rect">
            <a:avLst/>
          </a:prstGeom>
          <a:noFill/>
        </p:spPr>
        <p:txBody>
          <a:bodyPr wrap="square" rtlCol="0">
            <a:spAutoFit/>
          </a:bodyPr>
          <a:lstStyle/>
          <a:p>
            <a:pPr algn="ctr" defTabSz="457200" fontAlgn="auto">
              <a:spcBef>
                <a:spcPts val="0"/>
              </a:spcBef>
              <a:spcAft>
                <a:spcPts val="0"/>
              </a:spcAft>
            </a:pPr>
            <a:r>
              <a:rPr lang="en-US" sz="2000" dirty="0">
                <a:solidFill>
                  <a:srgbClr val="0000FF"/>
                </a:solidFill>
                <a:latin typeface="Calibri"/>
                <a:cs typeface="+mn-cs"/>
              </a:rPr>
              <a:t>Condor enabled us to build </a:t>
            </a:r>
            <a:r>
              <a:rPr lang="en-US" sz="2000" dirty="0" err="1">
                <a:solidFill>
                  <a:srgbClr val="0000FF"/>
                </a:solidFill>
                <a:latin typeface="Calibri"/>
                <a:cs typeface="+mn-cs"/>
              </a:rPr>
              <a:t>Wisci</a:t>
            </a:r>
            <a:r>
              <a:rPr lang="en-US" sz="2000" dirty="0">
                <a:solidFill>
                  <a:srgbClr val="0000FF"/>
                </a:solidFill>
                <a:latin typeface="Calibri"/>
                <a:cs typeface="+mn-cs"/>
              </a:rPr>
              <a:t>/</a:t>
            </a:r>
            <a:r>
              <a:rPr lang="en-US" sz="2000" dirty="0" err="1">
                <a:solidFill>
                  <a:srgbClr val="0000FF"/>
                </a:solidFill>
                <a:latin typeface="Calibri"/>
                <a:cs typeface="+mn-cs"/>
              </a:rPr>
              <a:t>DeepDive</a:t>
            </a:r>
            <a:r>
              <a:rPr lang="en-US" sz="2000" dirty="0">
                <a:solidFill>
                  <a:srgbClr val="0000FF"/>
                </a:solidFill>
                <a:latin typeface="Calibri"/>
                <a:cs typeface="+mn-cs"/>
              </a:rPr>
              <a:t>: </a:t>
            </a:r>
            <a:endParaRPr lang="en-US" sz="2000" dirty="0" smtClean="0">
              <a:solidFill>
                <a:srgbClr val="0000FF"/>
              </a:solidFill>
              <a:latin typeface="Calibri"/>
              <a:cs typeface="+mn-cs"/>
            </a:endParaRPr>
          </a:p>
          <a:p>
            <a:pPr algn="ctr" defTabSz="457200" fontAlgn="auto">
              <a:spcBef>
                <a:spcPts val="0"/>
              </a:spcBef>
              <a:spcAft>
                <a:spcPts val="0"/>
              </a:spcAft>
            </a:pPr>
            <a:r>
              <a:rPr lang="en-US" sz="2000" dirty="0" smtClean="0">
                <a:solidFill>
                  <a:srgbClr val="0000FF"/>
                </a:solidFill>
                <a:latin typeface="Calibri"/>
                <a:cs typeface="+mn-cs"/>
              </a:rPr>
              <a:t>Enriching </a:t>
            </a:r>
            <a:r>
              <a:rPr lang="en-US" sz="2000" dirty="0">
                <a:solidFill>
                  <a:srgbClr val="0000FF"/>
                </a:solidFill>
                <a:latin typeface="Calibri"/>
                <a:cs typeface="+mn-cs"/>
              </a:rPr>
              <a:t>Wikipedia with the Web</a:t>
            </a:r>
          </a:p>
        </p:txBody>
      </p:sp>
      <p:sp>
        <p:nvSpPr>
          <p:cNvPr id="4" name="TextBox 3"/>
          <p:cNvSpPr txBox="1"/>
          <p:nvPr/>
        </p:nvSpPr>
        <p:spPr>
          <a:xfrm>
            <a:off x="762001" y="6400445"/>
            <a:ext cx="7543800" cy="646331"/>
          </a:xfrm>
          <a:prstGeom prst="rect">
            <a:avLst/>
          </a:prstGeom>
          <a:noFill/>
        </p:spPr>
        <p:txBody>
          <a:bodyPr wrap="square" rtlCol="0">
            <a:spAutoFit/>
          </a:bodyPr>
          <a:lstStyle/>
          <a:p>
            <a:pPr algn="ctr" defTabSz="457200" fontAlgn="auto">
              <a:spcBef>
                <a:spcPts val="0"/>
              </a:spcBef>
              <a:spcAft>
                <a:spcPts val="0"/>
              </a:spcAft>
            </a:pPr>
            <a:r>
              <a:rPr lang="en-US" sz="1800" dirty="0" smtClean="0">
                <a:solidFill>
                  <a:prstClr val="black"/>
                </a:solidFill>
                <a:latin typeface="Calibri"/>
                <a:cs typeface="+mn-cs"/>
                <a:hlinkClick r:id="rId5"/>
              </a:rPr>
              <a:t>http://www.cs.wisc.edu/hazy/wisci/</a:t>
            </a:r>
            <a:r>
              <a:rPr lang="en-US" sz="1800" dirty="0" smtClean="0">
                <a:solidFill>
                  <a:prstClr val="black"/>
                </a:solidFill>
                <a:latin typeface="Calibri"/>
                <a:cs typeface="+mn-cs"/>
              </a:rPr>
              <a:t> for more information.</a:t>
            </a:r>
          </a:p>
          <a:p>
            <a:pPr defTabSz="457200" fontAlgn="auto">
              <a:spcBef>
                <a:spcPts val="0"/>
              </a:spcBef>
              <a:spcAft>
                <a:spcPts val="0"/>
              </a:spcAft>
            </a:pPr>
            <a:endParaRPr lang="en-US" sz="1800" dirty="0" smtClean="0">
              <a:solidFill>
                <a:prstClr val="black"/>
              </a:solidFill>
              <a:latin typeface="Calibri"/>
              <a:cs typeface="+mn-cs"/>
            </a:endParaRPr>
          </a:p>
        </p:txBody>
      </p:sp>
    </p:spTree>
    <p:extLst>
      <p:ext uri="{BB962C8B-B14F-4D97-AF65-F5344CB8AC3E}">
        <p14:creationId xmlns:p14="http://schemas.microsoft.com/office/powerpoint/2010/main" val="308660260"/>
      </p:ext>
    </p:extLst>
  </p:cSld>
  <p:clrMapOvr>
    <a:masterClrMapping/>
  </p:clrMapOvr>
  <p:timing>
    <p:tnLst>
      <p:par>
        <p:cTn id="1" dur="indefinite" restart="never" nodeType="tmRoot"/>
      </p:par>
    </p:tnLst>
  </p:timing>
</p:sld>
</file>

<file path=ppt/theme/theme1.xml><?xml version="1.0" encoding="utf-8"?>
<a:theme xmlns:a="http://schemas.openxmlformats.org/drawingml/2006/main" name="3_CondorNew">
  <a:themeElements>
    <a:clrScheme name="3_CondorNew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3_CondorNew">
      <a:majorFont>
        <a:latin typeface="Comic Sans MS"/>
        <a:ea typeface=""/>
        <a:cs typeface="Arial"/>
      </a:majorFont>
      <a:minorFont>
        <a:latin typeface="Comic Sans MS"/>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8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8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3_CondorNew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3_CondorNew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3_CondorNew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3_CondorNew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3_CondorNew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3_CondorNew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3_CondorNew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4_CondorNew">
  <a:themeElements>
    <a:clrScheme name="3_CondorNew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3_CondorNew">
      <a:majorFont>
        <a:latin typeface="Comic Sans MS"/>
        <a:ea typeface=""/>
        <a:cs typeface="Arial"/>
      </a:majorFont>
      <a:minorFont>
        <a:latin typeface="Comic Sans MS"/>
        <a:ea typeface=""/>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8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8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3_CondorNew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3_CondorNew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3_CondorNew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3_CondorNew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3_CondorNew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3_CondorNew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3_CondorNew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10036</TotalTime>
  <Words>280</Words>
  <Application>Microsoft Office PowerPoint</Application>
  <PresentationFormat>On-screen Show (4:3)</PresentationFormat>
  <Paragraphs>46</Paragraphs>
  <Slides>15</Slides>
  <Notes>2</Notes>
  <HiddenSlides>0</HiddenSlides>
  <MMClips>0</MMClips>
  <ScaleCrop>false</ScaleCrop>
  <HeadingPairs>
    <vt:vector size="4" baseType="variant">
      <vt:variant>
        <vt:lpstr>Theme</vt:lpstr>
      </vt:variant>
      <vt:variant>
        <vt:i4>3</vt:i4>
      </vt:variant>
      <vt:variant>
        <vt:lpstr>Slide Titles</vt:lpstr>
      </vt:variant>
      <vt:variant>
        <vt:i4>15</vt:i4>
      </vt:variant>
    </vt:vector>
  </HeadingPairs>
  <TitlesOfParts>
    <vt:vector size="18" baseType="lpstr">
      <vt:lpstr>3_CondorNew</vt:lpstr>
      <vt:lpstr>4_CondorNew</vt:lpstr>
      <vt:lpstr>1_Office Theme</vt:lpstr>
      <vt:lpstr>The Dynamics of a  China-US  Partnership</vt:lpstr>
      <vt:lpstr>It all started  in the summer of 2006 because of  “the grid”</vt:lpstr>
      <vt:lpstr>PowerPoint Presentation</vt:lpstr>
      <vt:lpstr>We first met … </vt:lpstr>
      <vt:lpstr>Not really … </vt:lpstr>
      <vt:lpstr>PowerPoint Presentation</vt:lpstr>
      <vt:lpstr>PowerPoint Presentation</vt:lpstr>
      <vt:lpstr>Condor</vt:lpstr>
      <vt:lpstr>PowerPoint Presentation</vt:lpstr>
      <vt:lpstr>Friendship …  </vt:lpstr>
      <vt:lpstr>Mutual understanding …  </vt:lpstr>
      <vt:lpstr>Broad Interactions …</vt:lpstr>
      <vt:lpstr>Impact …</vt:lpstr>
      <vt:lpstr>Commitment … </vt:lpstr>
      <vt:lpstr>PowerPoint Presentation</vt:lpstr>
    </vt:vector>
  </TitlesOfParts>
  <Company>University of Wisconsin-Madison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Condor - A Project and a System</dc:title>
  <dc:creator>Miron Livny</dc:creator>
  <cp:lastModifiedBy>Miron</cp:lastModifiedBy>
  <cp:revision>291</cp:revision>
  <dcterms:created xsi:type="dcterms:W3CDTF">1999-08-17T12:01:50Z</dcterms:created>
  <dcterms:modified xsi:type="dcterms:W3CDTF">2012-03-06T19:12:08Z</dcterms:modified>
</cp:coreProperties>
</file>